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5" autoAdjust="0"/>
  </p:normalViewPr>
  <p:slideViewPr>
    <p:cSldViewPr>
      <p:cViewPr varScale="1">
        <p:scale>
          <a:sx n="84" d="100"/>
          <a:sy n="84" d="100"/>
        </p:scale>
        <p:origin x="-1402" y="-67"/>
      </p:cViewPr>
      <p:guideLst>
        <p:guide orient="horz" pos="2160"/>
        <p:guide pos="2880"/>
      </p:guideLst>
    </p:cSldViewPr>
  </p:slideViewPr>
  <p:outlineViewPr>
    <p:cViewPr>
      <p:scale>
        <a:sx n="33" d="100"/>
        <a:sy n="33" d="100"/>
      </p:scale>
      <p:origin x="14" y="378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559D25-3A7D-4648-9804-632FC267A64D}" type="datetimeFigureOut">
              <a:rPr lang="it-IT" smtClean="0"/>
              <a:t>16/11/2017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F99B1E-E707-4AD5-846D-4EB165305D40}" type="slidenum">
              <a:rPr lang="it-IT" smtClean="0"/>
              <a:t>‹N›</a:t>
            </a:fld>
            <a:endParaRPr lang="it-IT"/>
          </a:p>
        </p:txBody>
      </p:sp>
    </p:spTree>
    <p:extLst>
      <p:ext uri="{BB962C8B-B14F-4D97-AF65-F5344CB8AC3E}">
        <p14:creationId xmlns:p14="http://schemas.microsoft.com/office/powerpoint/2010/main" val="2581440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a:spLocks noChangeArrowheads="1" noTextEdit="1"/>
          </p:cNvSpPr>
          <p:nvPr>
            <p:ph type="sldImg"/>
          </p:nvPr>
        </p:nvSpPr>
        <p:spPr>
          <a:xfrm>
            <a:off x="1317625" y="877888"/>
            <a:ext cx="4221163" cy="31654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7" name="Rectangle 2"/>
          <p:cNvSpPr>
            <a:spLocks noChangeArrowheads="1"/>
          </p:cNvSpPr>
          <p:nvPr>
            <p:ph type="body" idx="1"/>
          </p:nvPr>
        </p:nvSpPr>
        <p:spPr>
          <a:xfrm>
            <a:off x="1060251" y="4350456"/>
            <a:ext cx="4740701" cy="3512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endParaRPr lang="it-IT" altLang="it-IT"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
          <p:cNvSpPr>
            <a:spLocks noChangeArrowheads="1" noTextEdit="1"/>
          </p:cNvSpPr>
          <p:nvPr>
            <p:ph type="sldImg"/>
          </p:nvPr>
        </p:nvSpPr>
        <p:spPr>
          <a:xfrm>
            <a:off x="1317625" y="877888"/>
            <a:ext cx="4221163" cy="31654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1" name="Rectangle 2"/>
          <p:cNvSpPr>
            <a:spLocks noChangeArrowheads="1"/>
          </p:cNvSpPr>
          <p:nvPr>
            <p:ph type="body" idx="1"/>
          </p:nvPr>
        </p:nvSpPr>
        <p:spPr>
          <a:xfrm>
            <a:off x="1060251" y="4350456"/>
            <a:ext cx="4740701" cy="3512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endParaRPr lang="it-IT" altLang="it-IT"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
          <p:cNvSpPr>
            <a:spLocks noChangeArrowheads="1" noTextEdit="1"/>
          </p:cNvSpPr>
          <p:nvPr>
            <p:ph type="sldImg"/>
          </p:nvPr>
        </p:nvSpPr>
        <p:spPr>
          <a:xfrm>
            <a:off x="1317625" y="877888"/>
            <a:ext cx="4221163" cy="31654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5" name="Rectangle 2"/>
          <p:cNvSpPr>
            <a:spLocks noChangeArrowheads="1"/>
          </p:cNvSpPr>
          <p:nvPr>
            <p:ph type="body" idx="1"/>
          </p:nvPr>
        </p:nvSpPr>
        <p:spPr>
          <a:xfrm>
            <a:off x="1060251" y="4350456"/>
            <a:ext cx="4740701" cy="3512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endParaRPr lang="it-IT" altLang="it-IT"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
          <p:cNvSpPr>
            <a:spLocks noChangeArrowheads="1" noTextEdit="1"/>
          </p:cNvSpPr>
          <p:nvPr>
            <p:ph type="sldImg"/>
          </p:nvPr>
        </p:nvSpPr>
        <p:spPr>
          <a:xfrm>
            <a:off x="1317625" y="877888"/>
            <a:ext cx="4221163" cy="31654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9" name="Rectangle 2"/>
          <p:cNvSpPr>
            <a:spLocks noChangeArrowheads="1"/>
          </p:cNvSpPr>
          <p:nvPr>
            <p:ph type="body" idx="1"/>
          </p:nvPr>
        </p:nvSpPr>
        <p:spPr>
          <a:xfrm>
            <a:off x="1060251" y="4350456"/>
            <a:ext cx="4740701" cy="3512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endParaRPr lang="it-IT" altLang="it-IT"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a:ln/>
        </p:spPr>
      </p:sp>
      <p:sp>
        <p:nvSpPr>
          <p:cNvPr id="56323"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it-IT" altLang="it-IT" smtClean="0">
                <a:latin typeface="Arial" pitchFamily="34" charset="0"/>
              </a:rPr>
              <a:t>Aggiunta al testo dell’Osservatorio</a:t>
            </a:r>
          </a:p>
          <a:p>
            <a:pPr eaLnBrk="1" hangingPunct="1">
              <a:spcBef>
                <a:spcPct val="0"/>
              </a:spcBef>
            </a:pPr>
            <a:endParaRPr lang="it-IT" altLang="it-IT" smtClean="0">
              <a:latin typeface="Arial" pitchFamily="34" charset="0"/>
            </a:endParaRPr>
          </a:p>
        </p:txBody>
      </p:sp>
      <p:sp>
        <p:nvSpPr>
          <p:cNvPr id="56324" name="Segnaposto numero diapositiva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81CA5054-C1D0-4DE7-83AF-2C72FA47DAD7}" type="slidenum">
              <a:rPr lang="it-IT" altLang="it-IT" smtClean="0">
                <a:cs typeface="Arial" pitchFamily="34" charset="0"/>
              </a:rPr>
              <a:pPr eaLnBrk="1" hangingPunct="1">
                <a:spcBef>
                  <a:spcPct val="0"/>
                </a:spcBef>
              </a:pPr>
              <a:t>23</a:t>
            </a:fld>
            <a:endParaRPr lang="it-IT" altLang="it-IT" smtClean="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1"/>
          <p:cNvSpPr>
            <a:spLocks noChangeArrowheads="1" noTextEdit="1"/>
          </p:cNvSpPr>
          <p:nvPr>
            <p:ph type="sldImg"/>
          </p:nvPr>
        </p:nvSpPr>
        <p:spPr>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7" name="Rectangle 2"/>
          <p:cNvSpPr>
            <a:spLocks noChangeArrowheads="1"/>
          </p:cNvSpPr>
          <p:nvPr>
            <p:ph type="body" idx="1"/>
          </p:nvPr>
        </p:nvSpPr>
        <p:spPr>
          <a:xfrm>
            <a:off x="1060251" y="4350456"/>
            <a:ext cx="4740701" cy="3512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endParaRPr lang="it-IT" altLang="it-IT" smtClean="0">
              <a:latin typeface="Arial" pitchFamily="34" charset="0"/>
            </a:endParaRPr>
          </a:p>
        </p:txBody>
      </p:sp>
      <p:sp>
        <p:nvSpPr>
          <p:cNvPr id="57348" name="Text Box 3"/>
          <p:cNvSpPr txBox="1">
            <a:spLocks noChangeArrowheads="1"/>
          </p:cNvSpPr>
          <p:nvPr/>
        </p:nvSpPr>
        <p:spPr bwMode="auto">
          <a:xfrm>
            <a:off x="3883852" y="8684826"/>
            <a:ext cx="2972547" cy="4577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pitchFamily="34" charset="0"/>
              </a:defRPr>
            </a:lvl1pPr>
            <a:lvl2pPr marL="742950" indent="-28575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pitchFamily="34" charset="0"/>
              </a:defRPr>
            </a:lvl2pPr>
            <a:lvl3pPr marL="1143000" indent="-22860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pitchFamily="34" charset="0"/>
              </a:defRPr>
            </a:lvl3pPr>
            <a:lvl4pPr marL="1600200" indent="-22860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pitchFamily="34" charset="0"/>
              </a:defRPr>
            </a:lvl4pPr>
            <a:lvl5pPr marL="2057400" indent="-22860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pitchFamily="34" charset="0"/>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pitchFamily="34" charset="0"/>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pitchFamily="34" charset="0"/>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pitchFamily="34" charset="0"/>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pitchFamily="34" charset="0"/>
              </a:defRPr>
            </a:lvl9pPr>
          </a:lstStyle>
          <a:p>
            <a:pPr algn="r" eaLnBrk="1" hangingPunct="1">
              <a:spcBef>
                <a:spcPct val="0"/>
              </a:spcBef>
            </a:pPr>
            <a:fld id="{C2A890F2-97C7-4885-A62B-A9A74F1ACAC4}" type="slidenum">
              <a:rPr lang="it-IT" altLang="it-IT">
                <a:solidFill>
                  <a:srgbClr val="000000"/>
                </a:solidFill>
                <a:ea typeface="Microsoft YaHei" pitchFamily="34" charset="-122"/>
              </a:rPr>
              <a:pPr algn="r" eaLnBrk="1" hangingPunct="1">
                <a:spcBef>
                  <a:spcPct val="0"/>
                </a:spcBef>
              </a:pPr>
              <a:t>29</a:t>
            </a:fld>
            <a:endParaRPr lang="it-IT" altLang="it-IT">
              <a:solidFill>
                <a:srgbClr val="000000"/>
              </a:solidFill>
              <a:ea typeface="Microsoft YaHei" pitchFamily="34"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egnaposto immagine diapositiva 1"/>
          <p:cNvSpPr>
            <a:spLocks noGrp="1" noRot="1" noChangeAspect="1" noTextEdit="1"/>
          </p:cNvSpPr>
          <p:nvPr>
            <p:ph type="sldImg"/>
          </p:nvPr>
        </p:nvSpPr>
        <p:spPr>
          <a:ln/>
        </p:spPr>
      </p:sp>
      <p:sp>
        <p:nvSpPr>
          <p:cNvPr id="58371"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it-IT" altLang="it-IT" smtClean="0">
              <a:latin typeface="Arial" pitchFamily="34" charset="0"/>
            </a:endParaRPr>
          </a:p>
        </p:txBody>
      </p:sp>
      <p:sp>
        <p:nvSpPr>
          <p:cNvPr id="58372" name="Segnaposto numero diapositiva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D1621107-46DE-40E7-A81C-6622FE86732C}" type="slidenum">
              <a:rPr lang="it-IT" altLang="it-IT" smtClean="0">
                <a:cs typeface="Arial" pitchFamily="34" charset="0"/>
              </a:rPr>
              <a:pPr eaLnBrk="1" hangingPunct="1">
                <a:spcBef>
                  <a:spcPct val="0"/>
                </a:spcBef>
              </a:pPr>
              <a:t>36</a:t>
            </a:fld>
            <a:endParaRPr lang="it-IT" altLang="it-IT"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76DA6A1-F712-4258-B6DC-5E68161E123F}" type="datetimeFigureOut">
              <a:rPr lang="it-IT" smtClean="0"/>
              <a:t>16/11/2017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18F8794-5D9F-483E-9A7A-18A05583B626}" type="slidenum">
              <a:rPr lang="it-IT" smtClean="0"/>
              <a:t>‹N›</a:t>
            </a:fld>
            <a:endParaRPr lang="it-IT"/>
          </a:p>
        </p:txBody>
      </p:sp>
    </p:spTree>
    <p:extLst>
      <p:ext uri="{BB962C8B-B14F-4D97-AF65-F5344CB8AC3E}">
        <p14:creationId xmlns:p14="http://schemas.microsoft.com/office/powerpoint/2010/main" val="3369756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76DA6A1-F712-4258-B6DC-5E68161E123F}" type="datetimeFigureOut">
              <a:rPr lang="it-IT" smtClean="0"/>
              <a:t>16/11/2017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18F8794-5D9F-483E-9A7A-18A05583B626}" type="slidenum">
              <a:rPr lang="it-IT" smtClean="0"/>
              <a:t>‹N›</a:t>
            </a:fld>
            <a:endParaRPr lang="it-IT"/>
          </a:p>
        </p:txBody>
      </p:sp>
    </p:spTree>
    <p:extLst>
      <p:ext uri="{BB962C8B-B14F-4D97-AF65-F5344CB8AC3E}">
        <p14:creationId xmlns:p14="http://schemas.microsoft.com/office/powerpoint/2010/main" val="933579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76DA6A1-F712-4258-B6DC-5E68161E123F}" type="datetimeFigureOut">
              <a:rPr lang="it-IT" smtClean="0"/>
              <a:t>16/11/2017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18F8794-5D9F-483E-9A7A-18A05583B626}" type="slidenum">
              <a:rPr lang="it-IT" smtClean="0"/>
              <a:t>‹N›</a:t>
            </a:fld>
            <a:endParaRPr lang="it-IT"/>
          </a:p>
        </p:txBody>
      </p:sp>
    </p:spTree>
    <p:extLst>
      <p:ext uri="{BB962C8B-B14F-4D97-AF65-F5344CB8AC3E}">
        <p14:creationId xmlns:p14="http://schemas.microsoft.com/office/powerpoint/2010/main" val="929465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76DA6A1-F712-4258-B6DC-5E68161E123F}" type="datetimeFigureOut">
              <a:rPr lang="it-IT" smtClean="0"/>
              <a:t>16/11/2017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18F8794-5D9F-483E-9A7A-18A05583B626}" type="slidenum">
              <a:rPr lang="it-IT" smtClean="0"/>
              <a:t>‹N›</a:t>
            </a:fld>
            <a:endParaRPr lang="it-IT"/>
          </a:p>
        </p:txBody>
      </p:sp>
    </p:spTree>
    <p:extLst>
      <p:ext uri="{BB962C8B-B14F-4D97-AF65-F5344CB8AC3E}">
        <p14:creationId xmlns:p14="http://schemas.microsoft.com/office/powerpoint/2010/main" val="229375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76DA6A1-F712-4258-B6DC-5E68161E123F}" type="datetimeFigureOut">
              <a:rPr lang="it-IT" smtClean="0"/>
              <a:t>16/11/2017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18F8794-5D9F-483E-9A7A-18A05583B626}" type="slidenum">
              <a:rPr lang="it-IT" smtClean="0"/>
              <a:t>‹N›</a:t>
            </a:fld>
            <a:endParaRPr lang="it-IT"/>
          </a:p>
        </p:txBody>
      </p:sp>
    </p:spTree>
    <p:extLst>
      <p:ext uri="{BB962C8B-B14F-4D97-AF65-F5344CB8AC3E}">
        <p14:creationId xmlns:p14="http://schemas.microsoft.com/office/powerpoint/2010/main" val="1483102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76DA6A1-F712-4258-B6DC-5E68161E123F}" type="datetimeFigureOut">
              <a:rPr lang="it-IT" smtClean="0"/>
              <a:t>16/11/2017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18F8794-5D9F-483E-9A7A-18A05583B626}" type="slidenum">
              <a:rPr lang="it-IT" smtClean="0"/>
              <a:t>‹N›</a:t>
            </a:fld>
            <a:endParaRPr lang="it-IT"/>
          </a:p>
        </p:txBody>
      </p:sp>
    </p:spTree>
    <p:extLst>
      <p:ext uri="{BB962C8B-B14F-4D97-AF65-F5344CB8AC3E}">
        <p14:creationId xmlns:p14="http://schemas.microsoft.com/office/powerpoint/2010/main" val="435610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76DA6A1-F712-4258-B6DC-5E68161E123F}" type="datetimeFigureOut">
              <a:rPr lang="it-IT" smtClean="0"/>
              <a:t>16/11/2017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18F8794-5D9F-483E-9A7A-18A05583B626}" type="slidenum">
              <a:rPr lang="it-IT" smtClean="0"/>
              <a:t>‹N›</a:t>
            </a:fld>
            <a:endParaRPr lang="it-IT"/>
          </a:p>
        </p:txBody>
      </p:sp>
    </p:spTree>
    <p:extLst>
      <p:ext uri="{BB962C8B-B14F-4D97-AF65-F5344CB8AC3E}">
        <p14:creationId xmlns:p14="http://schemas.microsoft.com/office/powerpoint/2010/main" val="4142408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76DA6A1-F712-4258-B6DC-5E68161E123F}" type="datetimeFigureOut">
              <a:rPr lang="it-IT" smtClean="0"/>
              <a:t>16/11/2017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18F8794-5D9F-483E-9A7A-18A05583B626}" type="slidenum">
              <a:rPr lang="it-IT" smtClean="0"/>
              <a:t>‹N›</a:t>
            </a:fld>
            <a:endParaRPr lang="it-IT"/>
          </a:p>
        </p:txBody>
      </p:sp>
    </p:spTree>
    <p:extLst>
      <p:ext uri="{BB962C8B-B14F-4D97-AF65-F5344CB8AC3E}">
        <p14:creationId xmlns:p14="http://schemas.microsoft.com/office/powerpoint/2010/main" val="304297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76DA6A1-F712-4258-B6DC-5E68161E123F}" type="datetimeFigureOut">
              <a:rPr lang="it-IT" smtClean="0"/>
              <a:t>16/11/2017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18F8794-5D9F-483E-9A7A-18A05583B626}" type="slidenum">
              <a:rPr lang="it-IT" smtClean="0"/>
              <a:t>‹N›</a:t>
            </a:fld>
            <a:endParaRPr lang="it-IT"/>
          </a:p>
        </p:txBody>
      </p:sp>
    </p:spTree>
    <p:extLst>
      <p:ext uri="{BB962C8B-B14F-4D97-AF65-F5344CB8AC3E}">
        <p14:creationId xmlns:p14="http://schemas.microsoft.com/office/powerpoint/2010/main" val="2038646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76DA6A1-F712-4258-B6DC-5E68161E123F}" type="datetimeFigureOut">
              <a:rPr lang="it-IT" smtClean="0"/>
              <a:t>16/11/2017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18F8794-5D9F-483E-9A7A-18A05583B626}" type="slidenum">
              <a:rPr lang="it-IT" smtClean="0"/>
              <a:t>‹N›</a:t>
            </a:fld>
            <a:endParaRPr lang="it-IT"/>
          </a:p>
        </p:txBody>
      </p:sp>
    </p:spTree>
    <p:extLst>
      <p:ext uri="{BB962C8B-B14F-4D97-AF65-F5344CB8AC3E}">
        <p14:creationId xmlns:p14="http://schemas.microsoft.com/office/powerpoint/2010/main" val="3846988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76DA6A1-F712-4258-B6DC-5E68161E123F}" type="datetimeFigureOut">
              <a:rPr lang="it-IT" smtClean="0"/>
              <a:t>16/11/2017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18F8794-5D9F-483E-9A7A-18A05583B626}" type="slidenum">
              <a:rPr lang="it-IT" smtClean="0"/>
              <a:t>‹N›</a:t>
            </a:fld>
            <a:endParaRPr lang="it-IT"/>
          </a:p>
        </p:txBody>
      </p:sp>
    </p:spTree>
    <p:extLst>
      <p:ext uri="{BB962C8B-B14F-4D97-AF65-F5344CB8AC3E}">
        <p14:creationId xmlns:p14="http://schemas.microsoft.com/office/powerpoint/2010/main" val="1054855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7000"/>
            <a:lum/>
          </a:blip>
          <a:srcRect/>
          <a:tile tx="0" ty="0" sx="100000" sy="100000" flip="none" algn="tl"/>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DA6A1-F712-4258-B6DC-5E68161E123F}" type="datetimeFigureOut">
              <a:rPr lang="it-IT" smtClean="0"/>
              <a:t>16/11/2017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F8794-5D9F-483E-9A7A-18A05583B626}" type="slidenum">
              <a:rPr lang="it-IT" smtClean="0"/>
              <a:t>‹N›</a:t>
            </a:fld>
            <a:endParaRPr lang="it-IT"/>
          </a:p>
        </p:txBody>
      </p:sp>
    </p:spTree>
    <p:extLst>
      <p:ext uri="{BB962C8B-B14F-4D97-AF65-F5344CB8AC3E}">
        <p14:creationId xmlns:p14="http://schemas.microsoft.com/office/powerpoint/2010/main" val="4040035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http://www.tidona.com/pubblicazioni/20170915.ht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188" y="1916113"/>
            <a:ext cx="8229600" cy="3776662"/>
          </a:xfrm>
        </p:spPr>
        <p:txBody>
          <a:bodyPr rtlCol="0">
            <a:normAutofit/>
          </a:bodyPr>
          <a:lstStyle/>
          <a:p>
            <a:pPr marL="0" indent="0" algn="ctr" eaLnBrk="1" fontAlgn="auto" hangingPunct="1">
              <a:spcAft>
                <a:spcPts val="0"/>
              </a:spcAft>
              <a:buFont typeface="Wingdings" pitchFamily="2" charset="2"/>
              <a:buNone/>
              <a:defRPr/>
            </a:pPr>
            <a:r>
              <a:rPr lang="it-IT" sz="3600" dirty="0" smtClean="0">
                <a:solidFill>
                  <a:srgbClr val="002060"/>
                </a:solidFill>
                <a:latin typeface="Aharoni" pitchFamily="2" charset="-79"/>
                <a:cs typeface="Aharoni" pitchFamily="2" charset="-79"/>
              </a:rPr>
              <a:t>Questioni istruttorie controverse</a:t>
            </a:r>
          </a:p>
          <a:p>
            <a:pPr marL="0" indent="0" algn="ctr" eaLnBrk="1" fontAlgn="auto" hangingPunct="1">
              <a:spcAft>
                <a:spcPts val="0"/>
              </a:spcAft>
              <a:buFont typeface="Wingdings" pitchFamily="2" charset="2"/>
              <a:buNone/>
              <a:defRPr/>
            </a:pPr>
            <a:r>
              <a:rPr lang="it-IT" sz="3600" dirty="0" smtClean="0">
                <a:solidFill>
                  <a:srgbClr val="002060"/>
                </a:solidFill>
                <a:latin typeface="Aharoni" pitchFamily="2" charset="-79"/>
                <a:cs typeface="Aharoni" pitchFamily="2" charset="-79"/>
              </a:rPr>
              <a:t>nelle cause bancarie</a:t>
            </a:r>
            <a:endParaRPr lang="it-IT" sz="2800" dirty="0">
              <a:solidFill>
                <a:schemeClr val="tx1">
                  <a:lumMod val="85000"/>
                  <a:lumOff val="15000"/>
                </a:schemeClr>
              </a:solidFill>
              <a:latin typeface="Aharoni" pitchFamily="2" charset="-79"/>
              <a:cs typeface="Aharoni" pitchFamily="2" charset="-79"/>
            </a:endParaRPr>
          </a:p>
          <a:p>
            <a:pPr marL="0" indent="0" algn="ctr" eaLnBrk="1" fontAlgn="auto" hangingPunct="1">
              <a:spcAft>
                <a:spcPts val="0"/>
              </a:spcAft>
              <a:buFont typeface="Arial" charset="0"/>
              <a:buNone/>
              <a:defRPr/>
            </a:pPr>
            <a:endParaRPr lang="it-IT" sz="2800" i="1" dirty="0" smtClean="0">
              <a:solidFill>
                <a:schemeClr val="tx1">
                  <a:lumMod val="85000"/>
                  <a:lumOff val="15000"/>
                </a:schemeClr>
              </a:solidFill>
            </a:endParaRPr>
          </a:p>
          <a:p>
            <a:pPr marL="0" indent="0" algn="ctr" eaLnBrk="1" fontAlgn="auto" hangingPunct="1">
              <a:spcAft>
                <a:spcPts val="0"/>
              </a:spcAft>
              <a:buFont typeface="Arial" charset="0"/>
              <a:buNone/>
              <a:defRPr/>
            </a:pPr>
            <a:endParaRPr lang="it-IT" sz="2800" i="1" dirty="0" smtClean="0">
              <a:solidFill>
                <a:schemeClr val="tx1">
                  <a:lumMod val="85000"/>
                  <a:lumOff val="15000"/>
                </a:schemeClr>
              </a:solidFill>
            </a:endParaRPr>
          </a:p>
          <a:p>
            <a:pPr marL="0" indent="0" algn="ctr" eaLnBrk="1" fontAlgn="auto" hangingPunct="1">
              <a:spcAft>
                <a:spcPts val="0"/>
              </a:spcAft>
              <a:buFont typeface="Arial" charset="0"/>
              <a:buNone/>
              <a:defRPr/>
            </a:pPr>
            <a:r>
              <a:rPr lang="it-IT" sz="2800" i="1" dirty="0" smtClean="0">
                <a:solidFill>
                  <a:schemeClr val="tx1">
                    <a:lumMod val="85000"/>
                    <a:lumOff val="15000"/>
                  </a:schemeClr>
                </a:solidFill>
              </a:rPr>
              <a:t>Intervento di Giuseppe De Gregorio</a:t>
            </a:r>
          </a:p>
          <a:p>
            <a:pPr marL="0" indent="0" algn="ctr" eaLnBrk="1" fontAlgn="auto" hangingPunct="1">
              <a:spcAft>
                <a:spcPts val="0"/>
              </a:spcAft>
              <a:buFont typeface="Arial" charset="0"/>
              <a:buNone/>
              <a:defRPr/>
            </a:pPr>
            <a:r>
              <a:rPr lang="it-IT" sz="2400" i="1" dirty="0" smtClean="0">
                <a:solidFill>
                  <a:schemeClr val="tx1">
                    <a:lumMod val="85000"/>
                    <a:lumOff val="15000"/>
                  </a:schemeClr>
                </a:solidFill>
              </a:rPr>
              <a:t>Corte d’Appello di Palermo</a:t>
            </a:r>
            <a:endParaRPr lang="it-IT" sz="2400" i="1" dirty="0">
              <a:solidFill>
                <a:schemeClr val="tx1">
                  <a:lumMod val="85000"/>
                  <a:lumOff val="15000"/>
                </a:schemeClr>
              </a:solidFill>
            </a:endParaRPr>
          </a:p>
        </p:txBody>
      </p:sp>
      <p:sp>
        <p:nvSpPr>
          <p:cNvPr id="6147" name="Titolo 1"/>
          <p:cNvSpPr>
            <a:spLocks noGrp="1"/>
          </p:cNvSpPr>
          <p:nvPr>
            <p:ph type="title"/>
          </p:nvPr>
        </p:nvSpPr>
        <p:spPr bwMode="auto">
          <a:xfrm>
            <a:off x="539750" y="1268413"/>
            <a:ext cx="8229600" cy="63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defRPr/>
            </a:pPr>
            <a:r>
              <a:rPr lang="it-IT" sz="2200" dirty="0" smtClean="0">
                <a:solidFill>
                  <a:schemeClr val="tx1">
                    <a:lumMod val="85000"/>
                    <a:lumOff val="15000"/>
                  </a:schemeClr>
                </a:solidFill>
              </a:rPr>
              <a:t>Trapani    17 </a:t>
            </a:r>
            <a:r>
              <a:rPr lang="it-IT" sz="2200" dirty="0">
                <a:solidFill>
                  <a:schemeClr val="tx1">
                    <a:lumMod val="85000"/>
                    <a:lumOff val="15000"/>
                  </a:schemeClr>
                </a:solidFill>
              </a:rPr>
              <a:t>novembre 2017</a:t>
            </a:r>
            <a:br>
              <a:rPr lang="it-IT" sz="2200" dirty="0">
                <a:solidFill>
                  <a:schemeClr val="tx1">
                    <a:lumMod val="85000"/>
                    <a:lumOff val="15000"/>
                  </a:schemeClr>
                </a:solidFill>
              </a:rPr>
            </a:br>
            <a:endParaRPr lang="it-IT" altLang="it-IT" sz="2200" dirty="0" smtClean="0"/>
          </a:p>
        </p:txBody>
      </p:sp>
    </p:spTree>
    <p:extLst>
      <p:ext uri="{BB962C8B-B14F-4D97-AF65-F5344CB8AC3E}">
        <p14:creationId xmlns:p14="http://schemas.microsoft.com/office/powerpoint/2010/main" val="517965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3" y="2492375"/>
            <a:ext cx="7747000" cy="3457575"/>
          </a:xfrm>
        </p:spPr>
        <p:txBody>
          <a:bodyPr rtlCol="0">
            <a:normAutofit fontScale="25000" lnSpcReduction="20000"/>
          </a:bodyPr>
          <a:lstStyle/>
          <a:p>
            <a:pPr marL="0" indent="0" algn="just" eaLnBrk="1" fontAlgn="auto" hangingPunct="1">
              <a:spcAft>
                <a:spcPts val="0"/>
              </a:spcAft>
              <a:buFont typeface="Arial" pitchFamily="34" charset="0"/>
              <a:buNone/>
              <a:defRPr/>
            </a:pPr>
            <a:r>
              <a:rPr lang="it-IT" sz="7200" dirty="0" smtClean="0">
                <a:solidFill>
                  <a:schemeClr val="tx1">
                    <a:lumMod val="85000"/>
                    <a:lumOff val="15000"/>
                  </a:schemeClr>
                </a:solidFill>
              </a:rPr>
              <a:t>L’attore agisce in giudizio al fine di far accertare che, in forza di clausole contrattuali nulle – illegittima capitalizzazione di interessi, clausola determinativa degli interessi indeterminata, applicazione di interessi </a:t>
            </a:r>
            <a:r>
              <a:rPr lang="it-IT" sz="7200" dirty="0" err="1" smtClean="0">
                <a:solidFill>
                  <a:schemeClr val="tx1">
                    <a:lumMod val="85000"/>
                    <a:lumOff val="15000"/>
                  </a:schemeClr>
                </a:solidFill>
              </a:rPr>
              <a:t>ultralegali</a:t>
            </a:r>
            <a:r>
              <a:rPr lang="it-IT" sz="7200" dirty="0" smtClean="0">
                <a:solidFill>
                  <a:schemeClr val="tx1">
                    <a:lumMod val="85000"/>
                    <a:lumOff val="15000"/>
                  </a:schemeClr>
                </a:solidFill>
              </a:rPr>
              <a:t> senza preventiva pattuizione per iscritto, interessi oltre tasso soglia, spese non concordate –, il saldo del conto corrente bancario o il piano di ammortamento del mutuo deve presentare un </a:t>
            </a:r>
            <a:r>
              <a:rPr lang="it-IT" sz="7200" i="1" dirty="0" smtClean="0">
                <a:solidFill>
                  <a:schemeClr val="tx1">
                    <a:lumMod val="85000"/>
                    <a:lumOff val="15000"/>
                  </a:schemeClr>
                </a:solidFill>
              </a:rPr>
              <a:t>quantum </a:t>
            </a:r>
            <a:r>
              <a:rPr lang="it-IT" sz="7200" dirty="0" smtClean="0">
                <a:solidFill>
                  <a:schemeClr val="tx1">
                    <a:lumMod val="85000"/>
                    <a:lumOff val="15000"/>
                  </a:schemeClr>
                </a:solidFill>
              </a:rPr>
              <a:t>differente da quello risultante dagli estratti-conto. </a:t>
            </a:r>
          </a:p>
          <a:p>
            <a:pPr marL="0" indent="0" algn="just" eaLnBrk="1" fontAlgn="auto" hangingPunct="1">
              <a:spcAft>
                <a:spcPts val="0"/>
              </a:spcAft>
              <a:buFont typeface="Arial" pitchFamily="34" charset="0"/>
              <a:buNone/>
              <a:defRPr/>
            </a:pPr>
            <a:r>
              <a:rPr lang="it-IT" sz="7200" b="1" dirty="0" smtClean="0">
                <a:solidFill>
                  <a:schemeClr val="accent5">
                    <a:lumMod val="50000"/>
                  </a:schemeClr>
                </a:solidFill>
              </a:rPr>
              <a:t>Si chiede, pertanto, l’accertamento e la rideterminazione del saldo preteso dalla Banca previa espunzione delle singole poste illegittimamente computate, ovvero la ripetizione di quanto indebitamente già pagato in virtù di clausole nulle; o comunque la rideterminazione del saldo risultante dall’ultimo estratto-conto). </a:t>
            </a:r>
          </a:p>
          <a:p>
            <a:pPr marL="0" indent="0" eaLnBrk="1" fontAlgn="auto" hangingPunct="1">
              <a:spcAft>
                <a:spcPts val="0"/>
              </a:spcAft>
              <a:buFont typeface="Arial" pitchFamily="34" charset="0"/>
              <a:buNone/>
              <a:defRPr/>
            </a:pPr>
            <a:r>
              <a:rPr lang="it-IT" sz="8000" dirty="0" smtClean="0">
                <a:solidFill>
                  <a:schemeClr val="accent5">
                    <a:lumMod val="50000"/>
                  </a:schemeClr>
                </a:solidFill>
              </a:rPr>
              <a:t> </a:t>
            </a:r>
          </a:p>
          <a:p>
            <a:pPr marL="0" indent="0" eaLnBrk="1" fontAlgn="auto" hangingPunct="1">
              <a:spcAft>
                <a:spcPts val="0"/>
              </a:spcAft>
              <a:buFont typeface="Arial" pitchFamily="34" charset="0"/>
              <a:buNone/>
              <a:defRPr/>
            </a:pPr>
            <a:endParaRPr lang="it-IT" dirty="0">
              <a:solidFill>
                <a:schemeClr val="tx1">
                  <a:lumMod val="85000"/>
                  <a:lumOff val="15000"/>
                </a:schemeClr>
              </a:solidFill>
            </a:endParaRPr>
          </a:p>
        </p:txBody>
      </p:sp>
      <p:sp>
        <p:nvSpPr>
          <p:cNvPr id="15363" name="Titolo 1"/>
          <p:cNvSpPr>
            <a:spLocks noGrp="1"/>
          </p:cNvSpPr>
          <p:nvPr>
            <p:ph type="title"/>
          </p:nvPr>
        </p:nvSpPr>
        <p:spPr bwMode="auto">
          <a:xfrm>
            <a:off x="688975" y="1052513"/>
            <a:ext cx="7770813"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it-IT" altLang="it-IT" sz="3000" dirty="0" smtClean="0"/>
              <a:t>Azione di accertamento negativo </a:t>
            </a:r>
            <a:br>
              <a:rPr lang="it-IT" altLang="it-IT" sz="3000" dirty="0" smtClean="0"/>
            </a:br>
            <a:r>
              <a:rPr lang="it-IT" altLang="it-IT" sz="3000" dirty="0" smtClean="0"/>
              <a:t>e/o di ripetizione di indebito</a:t>
            </a:r>
          </a:p>
        </p:txBody>
      </p:sp>
    </p:spTree>
    <p:extLst>
      <p:ext uri="{BB962C8B-B14F-4D97-AF65-F5344CB8AC3E}">
        <p14:creationId xmlns:p14="http://schemas.microsoft.com/office/powerpoint/2010/main" val="31371011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2132856"/>
            <a:ext cx="8219256" cy="3993307"/>
          </a:xfrm>
        </p:spPr>
        <p:txBody>
          <a:bodyPr/>
          <a:lstStyle/>
          <a:p>
            <a:pPr marL="0" indent="0" algn="just" eaLnBrk="1" fontAlgn="auto" hangingPunct="1">
              <a:spcAft>
                <a:spcPts val="0"/>
              </a:spcAft>
              <a:buFont typeface="Arial" pitchFamily="34" charset="0"/>
              <a:buNone/>
              <a:defRPr/>
            </a:pPr>
            <a:r>
              <a:rPr lang="it-IT" sz="2000" b="1" dirty="0">
                <a:solidFill>
                  <a:schemeClr val="accent6">
                    <a:lumMod val="50000"/>
                  </a:schemeClr>
                </a:solidFill>
              </a:rPr>
              <a:t>Possono però aversi diverse allegazioni quanto al titolo negoziale: inesistenza di esso – oppure solo nullità di diverse clausole - : nel primo caso, grava certamente sulla Banca l’onere di versare il contratto per contrastare l’allegazione. Nel secondo caso: grava sul correntista l’onere di produrre il contratto ? Basta che alleghi la nullità delle clausole desumibile </a:t>
            </a:r>
            <a:r>
              <a:rPr lang="it-IT" sz="2000" b="1" dirty="0" err="1">
                <a:solidFill>
                  <a:schemeClr val="accent6">
                    <a:lumMod val="50000"/>
                  </a:schemeClr>
                </a:solidFill>
              </a:rPr>
              <a:t>aliunde</a:t>
            </a:r>
            <a:r>
              <a:rPr lang="it-IT" sz="2000" b="1" dirty="0">
                <a:solidFill>
                  <a:schemeClr val="accent6">
                    <a:lumMod val="50000"/>
                  </a:schemeClr>
                </a:solidFill>
              </a:rPr>
              <a:t> (ad esempio, da richiami delle principali condizioni riportati in documenti di sintesi o in estratti-conto)?</a:t>
            </a:r>
          </a:p>
          <a:p>
            <a:pPr marL="0" indent="0" algn="just" eaLnBrk="1" fontAlgn="auto" hangingPunct="1">
              <a:spcAft>
                <a:spcPts val="0"/>
              </a:spcAft>
              <a:buFont typeface="Arial" pitchFamily="34" charset="0"/>
              <a:buNone/>
              <a:defRPr/>
            </a:pPr>
            <a:endParaRPr lang="it-IT" sz="1200" dirty="0">
              <a:solidFill>
                <a:schemeClr val="accent6">
                  <a:lumMod val="50000"/>
                </a:schemeClr>
              </a:solidFill>
            </a:endParaRPr>
          </a:p>
          <a:p>
            <a:pPr>
              <a:defRPr/>
            </a:pPr>
            <a:endParaRPr lang="it-IT" dirty="0"/>
          </a:p>
        </p:txBody>
      </p:sp>
      <p:sp>
        <p:nvSpPr>
          <p:cNvPr id="16387" name="Titolo 2"/>
          <p:cNvSpPr>
            <a:spLocks noGrp="1"/>
          </p:cNvSpPr>
          <p:nvPr>
            <p:ph type="title"/>
          </p:nvPr>
        </p:nvSpPr>
        <p:spPr bwMode="auto">
          <a:xfrm>
            <a:off x="688975" y="1052513"/>
            <a:ext cx="7756525"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it-IT" altLang="it-IT" sz="3000" dirty="0" smtClean="0"/>
              <a:t>Azione di accertamento negativo </a:t>
            </a:r>
            <a:br>
              <a:rPr lang="it-IT" altLang="it-IT" sz="3000" dirty="0" smtClean="0"/>
            </a:br>
            <a:r>
              <a:rPr lang="it-IT" altLang="it-IT" sz="3000" dirty="0" smtClean="0"/>
              <a:t>e/o di ripetizione di indebito</a:t>
            </a:r>
          </a:p>
        </p:txBody>
      </p:sp>
    </p:spTree>
    <p:extLst>
      <p:ext uri="{BB962C8B-B14F-4D97-AF65-F5344CB8AC3E}">
        <p14:creationId xmlns:p14="http://schemas.microsoft.com/office/powerpoint/2010/main" val="3018410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egnaposto contenuto 2"/>
          <p:cNvSpPr>
            <a:spLocks noGrp="1"/>
          </p:cNvSpPr>
          <p:nvPr>
            <p:ph idx="1"/>
          </p:nvPr>
        </p:nvSpPr>
        <p:spPr>
          <a:xfrm>
            <a:off x="698500" y="2708275"/>
            <a:ext cx="7747000" cy="3313113"/>
          </a:xfrm>
        </p:spPr>
        <p:txBody>
          <a:bodyPr rtlCol="0">
            <a:normAutofit fontScale="85000" lnSpcReduction="20000"/>
          </a:bodyPr>
          <a:lstStyle/>
          <a:p>
            <a:pPr marL="0" indent="0" algn="just" eaLnBrk="1" fontAlgn="auto" hangingPunct="1">
              <a:spcAft>
                <a:spcPts val="0"/>
              </a:spcAft>
              <a:buFont typeface="Arial" charset="0"/>
              <a:buNone/>
              <a:defRPr/>
            </a:pPr>
            <a:r>
              <a:rPr lang="it-IT" sz="2800" dirty="0" smtClean="0">
                <a:solidFill>
                  <a:schemeClr val="tx1">
                    <a:lumMod val="85000"/>
                    <a:lumOff val="15000"/>
                  </a:schemeClr>
                </a:solidFill>
              </a:rPr>
              <a:t>Tribunale Benevento, sez. II, 14/03/2016 : </a:t>
            </a:r>
            <a:r>
              <a:rPr lang="it-IT" sz="2800" i="1" dirty="0" smtClean="0">
                <a:solidFill>
                  <a:schemeClr val="tx1">
                    <a:lumMod val="85000"/>
                    <a:lumOff val="15000"/>
                  </a:schemeClr>
                </a:solidFill>
              </a:rPr>
              <a:t>Nelle cause relative a rapporti di conto corrente bancario, vertenti sulla legittimità o meno dei tassi applicati e degli addebiti, grava sul correntista l'onere di fornire la prova dei fatti costitutivi della pretesa azionata, quindi di produrre in giudizio gli estratti conto in serie continua sì da consentire la ricostruzione del rapporto in modo credibile ed oggettivo</a:t>
            </a:r>
            <a:r>
              <a:rPr lang="it-IT" dirty="0" smtClean="0">
                <a:solidFill>
                  <a:schemeClr val="tx1">
                    <a:lumMod val="85000"/>
                    <a:lumOff val="15000"/>
                  </a:schemeClr>
                </a:solidFill>
              </a:rPr>
              <a:t>.</a:t>
            </a:r>
          </a:p>
          <a:p>
            <a:pPr marL="0" indent="0" algn="just" eaLnBrk="1" fontAlgn="auto" hangingPunct="1">
              <a:spcAft>
                <a:spcPts val="0"/>
              </a:spcAft>
              <a:buFont typeface="Arial" charset="0"/>
              <a:buNone/>
              <a:defRPr/>
            </a:pPr>
            <a:r>
              <a:rPr lang="it-IT" dirty="0" smtClean="0">
                <a:solidFill>
                  <a:schemeClr val="tx1">
                    <a:lumMod val="85000"/>
                    <a:lumOff val="15000"/>
                  </a:schemeClr>
                </a:solidFill>
              </a:rPr>
              <a:t> </a:t>
            </a:r>
          </a:p>
          <a:p>
            <a:pPr marL="0" indent="0" algn="just" eaLnBrk="1" fontAlgn="auto" hangingPunct="1">
              <a:spcAft>
                <a:spcPts val="0"/>
              </a:spcAft>
              <a:buFont typeface="Arial" charset="0"/>
              <a:buNone/>
              <a:defRPr/>
            </a:pPr>
            <a:r>
              <a:rPr lang="it-IT" dirty="0" smtClean="0">
                <a:solidFill>
                  <a:schemeClr val="tx1">
                    <a:lumMod val="85000"/>
                    <a:lumOff val="15000"/>
                  </a:schemeClr>
                </a:solidFill>
              </a:rPr>
              <a:t>   </a:t>
            </a:r>
          </a:p>
          <a:p>
            <a:pPr marL="0" indent="0" algn="just" eaLnBrk="1" fontAlgn="auto" hangingPunct="1">
              <a:spcAft>
                <a:spcPts val="0"/>
              </a:spcAft>
              <a:buFont typeface="Arial" charset="0"/>
              <a:buNone/>
              <a:defRPr/>
            </a:pPr>
            <a:endParaRPr lang="it-IT" dirty="0" smtClean="0">
              <a:solidFill>
                <a:schemeClr val="tx1">
                  <a:lumMod val="85000"/>
                  <a:lumOff val="15000"/>
                </a:schemeClr>
              </a:solidFill>
            </a:endParaRPr>
          </a:p>
        </p:txBody>
      </p:sp>
      <p:sp>
        <p:nvSpPr>
          <p:cNvPr id="6146" name="Titolo 1"/>
          <p:cNvSpPr>
            <a:spLocks noGrp="1"/>
          </p:cNvSpPr>
          <p:nvPr>
            <p:ph type="title"/>
          </p:nvPr>
        </p:nvSpPr>
        <p:spPr>
          <a:xfrm>
            <a:off x="688975" y="1196975"/>
            <a:ext cx="7756525" cy="1079500"/>
          </a:xfrm>
        </p:spPr>
        <p:txBody>
          <a:bodyPr rtlCol="0">
            <a:noAutofit/>
          </a:bodyPr>
          <a:lstStyle/>
          <a:p>
            <a:pPr eaLnBrk="1" fontAlgn="auto" hangingPunct="1">
              <a:spcAft>
                <a:spcPts val="0"/>
              </a:spcAft>
              <a:defRPr/>
            </a:pPr>
            <a:r>
              <a:rPr lang="it-IT" sz="3200" i="1" dirty="0" smtClean="0">
                <a:solidFill>
                  <a:schemeClr val="accent2">
                    <a:lumMod val="75000"/>
                  </a:schemeClr>
                </a:solidFill>
                <a:effectLst>
                  <a:outerShdw blurRad="38100" dist="38100" dir="2700000" algn="tl">
                    <a:srgbClr val="000000">
                      <a:alpha val="43137"/>
                    </a:srgbClr>
                  </a:outerShdw>
                </a:effectLst>
              </a:rPr>
              <a:t>Specifico onere probatorio nelle cause bancarie</a:t>
            </a:r>
          </a:p>
        </p:txBody>
      </p:sp>
    </p:spTree>
    <p:extLst>
      <p:ext uri="{BB962C8B-B14F-4D97-AF65-F5344CB8AC3E}">
        <p14:creationId xmlns:p14="http://schemas.microsoft.com/office/powerpoint/2010/main" val="619432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contenuto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eaLnBrk="1" hangingPunct="1">
              <a:buFont typeface="Arial" pitchFamily="34" charset="0"/>
              <a:buNone/>
            </a:pPr>
            <a:r>
              <a:rPr lang="it-IT" altLang="it-IT" dirty="0" smtClean="0"/>
              <a:t>Nel diverso caso in cui alla domanda principale dell’attore l’Istituto di credito convenuto opponga, in via riconvenzionale, apposita domanda di condanna al soddisfacimento del proprio credito vantato nei confronti del correntista, discendente dal saldo negativo del conto corrente ovvero del mutuo oppure del contratto di finanziamento, si contrappongono diversi oneri probatori:</a:t>
            </a:r>
          </a:p>
          <a:p>
            <a:pPr marL="0" indent="0" eaLnBrk="1" hangingPunct="1">
              <a:buFont typeface="Arial" pitchFamily="34" charset="0"/>
              <a:buNone/>
            </a:pPr>
            <a:endParaRPr lang="it-IT" altLang="it-IT" dirty="0" smtClean="0"/>
          </a:p>
        </p:txBody>
      </p:sp>
      <p:sp>
        <p:nvSpPr>
          <p:cNvPr id="7170" name="Titolo 1"/>
          <p:cNvSpPr>
            <a:spLocks noGrp="1"/>
          </p:cNvSpPr>
          <p:nvPr>
            <p:ph type="title"/>
          </p:nvPr>
        </p:nvSpPr>
        <p:spPr>
          <a:xfrm>
            <a:off x="539750" y="1052513"/>
            <a:ext cx="8229600" cy="350837"/>
          </a:xfrm>
        </p:spPr>
        <p:txBody>
          <a:bodyPr rtlCol="0">
            <a:noAutofit/>
          </a:bodyPr>
          <a:lstStyle/>
          <a:p>
            <a:pPr eaLnBrk="1" fontAlgn="auto" hangingPunct="1">
              <a:spcAft>
                <a:spcPts val="0"/>
              </a:spcAft>
              <a:defRPr/>
            </a:pPr>
            <a:r>
              <a:rPr lang="it-IT" sz="3200" i="1" dirty="0" smtClean="0">
                <a:solidFill>
                  <a:schemeClr val="accent2">
                    <a:lumMod val="75000"/>
                  </a:schemeClr>
                </a:solidFill>
                <a:effectLst>
                  <a:outerShdw blurRad="38100" dist="38100" dir="2700000" algn="tl">
                    <a:srgbClr val="000000">
                      <a:alpha val="43137"/>
                    </a:srgbClr>
                  </a:outerShdw>
                </a:effectLst>
              </a:rPr>
              <a:t>Domanda Riconvenzionale</a:t>
            </a:r>
          </a:p>
        </p:txBody>
      </p:sp>
    </p:spTree>
    <p:extLst>
      <p:ext uri="{BB962C8B-B14F-4D97-AF65-F5344CB8AC3E}">
        <p14:creationId xmlns:p14="http://schemas.microsoft.com/office/powerpoint/2010/main" val="935742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contenuto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eaLnBrk="1" hangingPunct="1">
              <a:buFont typeface="Arial" pitchFamily="34" charset="0"/>
              <a:buNone/>
            </a:pPr>
            <a:r>
              <a:rPr lang="it-IT" altLang="it-IT" dirty="0" smtClean="0"/>
              <a:t>«</a:t>
            </a:r>
            <a:r>
              <a:rPr lang="it-IT" altLang="it-IT" i="1" dirty="0" smtClean="0"/>
              <a:t>Qualora l’attore proponga domanda di accertamento negativo del diritto del convenuto e quest'ultimo non si limiti a chiedere il rigetto della pretesa avversaria ma proponga domanda riconvenzionale per conseguire il credito negato dalla controparte, ambedue le parti hanno l'onere di provare le rispettive contrapposte pretese</a:t>
            </a:r>
            <a:r>
              <a:rPr lang="it-IT" altLang="it-IT" dirty="0" smtClean="0"/>
              <a:t>.» (così anche: </a:t>
            </a:r>
            <a:r>
              <a:rPr lang="it-IT" altLang="it-IT" dirty="0" err="1" smtClean="0"/>
              <a:t>Cass</a:t>
            </a:r>
            <a:r>
              <a:rPr lang="it-IT" altLang="it-IT" dirty="0" smtClean="0"/>
              <a:t>. n. 3374/2007; </a:t>
            </a:r>
            <a:r>
              <a:rPr lang="it-IT" altLang="it-IT" dirty="0" err="1" smtClean="0"/>
              <a:t>Cass</a:t>
            </a:r>
            <a:r>
              <a:rPr lang="it-IT" altLang="it-IT" dirty="0" smtClean="0"/>
              <a:t>. n. 12963/2005; </a:t>
            </a:r>
            <a:r>
              <a:rPr lang="it-IT" altLang="it-IT" dirty="0" err="1" smtClean="0"/>
              <a:t>Cass</a:t>
            </a:r>
            <a:r>
              <a:rPr lang="it-IT" altLang="it-IT" dirty="0" smtClean="0"/>
              <a:t>. n. 7282/1997). </a:t>
            </a:r>
          </a:p>
        </p:txBody>
      </p:sp>
      <p:sp>
        <p:nvSpPr>
          <p:cNvPr id="19459" name="Titolo 1"/>
          <p:cNvSpPr>
            <a:spLocks noGrp="1"/>
          </p:cNvSpPr>
          <p:nvPr>
            <p:ph type="title"/>
          </p:nvPr>
        </p:nvSpPr>
        <p:spPr bwMode="auto">
          <a:xfrm>
            <a:off x="467544" y="260648"/>
            <a:ext cx="7756525"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it-IT" altLang="it-IT" sz="3600" dirty="0" smtClean="0"/>
              <a:t>Cassazione (Sez. 1^ </a:t>
            </a:r>
            <a:r>
              <a:rPr lang="it-IT" altLang="it-IT" sz="3600" dirty="0" err="1" smtClean="0"/>
              <a:t>Civ</a:t>
            </a:r>
            <a:r>
              <a:rPr lang="it-IT" altLang="it-IT" sz="3600" dirty="0" smtClean="0"/>
              <a:t>. n. 9201/2015) </a:t>
            </a:r>
          </a:p>
        </p:txBody>
      </p:sp>
    </p:spTree>
    <p:extLst>
      <p:ext uri="{BB962C8B-B14F-4D97-AF65-F5344CB8AC3E}">
        <p14:creationId xmlns:p14="http://schemas.microsoft.com/office/powerpoint/2010/main" val="2981969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85000" lnSpcReduction="20000"/>
          </a:bodyPr>
          <a:lstStyle/>
          <a:p>
            <a:pPr marL="0" indent="0" algn="just" eaLnBrk="1" fontAlgn="auto" hangingPunct="1">
              <a:spcAft>
                <a:spcPts val="0"/>
              </a:spcAft>
              <a:buFont typeface="Arial" pitchFamily="34" charset="0"/>
              <a:buNone/>
              <a:defRPr/>
            </a:pPr>
            <a:r>
              <a:rPr lang="it-IT" dirty="0" smtClean="0">
                <a:solidFill>
                  <a:schemeClr val="tx1">
                    <a:lumMod val="85000"/>
                    <a:lumOff val="15000"/>
                  </a:schemeClr>
                </a:solidFill>
              </a:rPr>
              <a:t>«</a:t>
            </a:r>
            <a:r>
              <a:rPr lang="it-IT" i="1" dirty="0">
                <a:solidFill>
                  <a:schemeClr val="tx1">
                    <a:lumMod val="85000"/>
                    <a:lumOff val="15000"/>
                  </a:schemeClr>
                </a:solidFill>
              </a:rPr>
              <a:t>L</a:t>
            </a:r>
            <a:r>
              <a:rPr lang="it-IT" i="1" dirty="0" smtClean="0">
                <a:solidFill>
                  <a:schemeClr val="tx1">
                    <a:lumMod val="85000"/>
                    <a:lumOff val="15000"/>
                  </a:schemeClr>
                </a:solidFill>
              </a:rPr>
              <a:t>’onere </a:t>
            </a:r>
            <a:r>
              <a:rPr lang="it-IT" i="1" dirty="0">
                <a:solidFill>
                  <a:schemeClr val="tx1">
                    <a:lumMod val="85000"/>
                    <a:lumOff val="15000"/>
                  </a:schemeClr>
                </a:solidFill>
              </a:rPr>
              <a:t>probatorio gravante, a norma dell'art. 2697 c.c., su chi intende far valere in giudizio un diritto, ovvero su chi eccepisce la modifica o l'estinzione del diritto da altri vantato, non subisce deroga neanche quando abbia ad oggetto "fatti negativi", in quanto la negatività dei fatti oggetto della prova non esclude </a:t>
            </a:r>
            <a:r>
              <a:rPr lang="it-IT" i="1" dirty="0" smtClean="0">
                <a:solidFill>
                  <a:schemeClr val="tx1">
                    <a:lumMod val="85000"/>
                    <a:lumOff val="15000"/>
                  </a:schemeClr>
                </a:solidFill>
              </a:rPr>
              <a:t>né </a:t>
            </a:r>
            <a:r>
              <a:rPr lang="it-IT" i="1" dirty="0">
                <a:solidFill>
                  <a:schemeClr val="tx1">
                    <a:lumMod val="85000"/>
                    <a:lumOff val="15000"/>
                  </a:schemeClr>
                </a:solidFill>
              </a:rPr>
              <a:t>inverte il relativo onere, gravando esso pur sempre sulla parte che fa valere il diritto di cui il fatto, pur se negativo, ha carattere costitutivo; tuttavia, in tal caso la relativa prova può esser data mediante dimostrazione di uno specifico fatto positivo contrario, od anche mediante presunzioni dalle quali possa desumersi il fatto </a:t>
            </a:r>
            <a:r>
              <a:rPr lang="it-IT" i="1" dirty="0" smtClean="0">
                <a:solidFill>
                  <a:schemeClr val="tx1">
                    <a:lumMod val="85000"/>
                    <a:lumOff val="15000"/>
                  </a:schemeClr>
                </a:solidFill>
              </a:rPr>
              <a:t>negativo</a:t>
            </a:r>
            <a:r>
              <a:rPr lang="it-IT" dirty="0" smtClean="0">
                <a:solidFill>
                  <a:schemeClr val="tx1">
                    <a:lumMod val="85000"/>
                    <a:lumOff val="15000"/>
                  </a:schemeClr>
                </a:solidFill>
              </a:rPr>
              <a:t>.» (</a:t>
            </a:r>
            <a:r>
              <a:rPr lang="it-IT" dirty="0">
                <a:solidFill>
                  <a:schemeClr val="tx1">
                    <a:lumMod val="85000"/>
                    <a:lumOff val="15000"/>
                  </a:schemeClr>
                </a:solidFill>
              </a:rPr>
              <a:t>cfr. </a:t>
            </a:r>
            <a:r>
              <a:rPr lang="it-IT" dirty="0" err="1">
                <a:solidFill>
                  <a:schemeClr val="tx1">
                    <a:lumMod val="85000"/>
                    <a:lumOff val="15000"/>
                  </a:schemeClr>
                </a:solidFill>
              </a:rPr>
              <a:t>Cass</a:t>
            </a:r>
            <a:r>
              <a:rPr lang="it-IT" dirty="0">
                <a:solidFill>
                  <a:schemeClr val="tx1">
                    <a:lumMod val="85000"/>
                    <a:lumOff val="15000"/>
                  </a:schemeClr>
                </a:solidFill>
              </a:rPr>
              <a:t>. </a:t>
            </a:r>
            <a:r>
              <a:rPr lang="it-IT" dirty="0" smtClean="0">
                <a:solidFill>
                  <a:schemeClr val="tx1">
                    <a:lumMod val="85000"/>
                    <a:lumOff val="15000"/>
                  </a:schemeClr>
                </a:solidFill>
              </a:rPr>
              <a:t>n. 23229/2004</a:t>
            </a:r>
            <a:r>
              <a:rPr lang="it-IT" dirty="0">
                <a:solidFill>
                  <a:schemeClr val="tx1">
                    <a:lumMod val="85000"/>
                    <a:lumOff val="15000"/>
                  </a:schemeClr>
                </a:solidFill>
              </a:rPr>
              <a:t>; </a:t>
            </a:r>
            <a:r>
              <a:rPr lang="it-IT" dirty="0" err="1">
                <a:solidFill>
                  <a:schemeClr val="tx1">
                    <a:lumMod val="85000"/>
                    <a:lumOff val="15000"/>
                  </a:schemeClr>
                </a:solidFill>
              </a:rPr>
              <a:t>Cass</a:t>
            </a:r>
            <a:r>
              <a:rPr lang="it-IT" dirty="0">
                <a:solidFill>
                  <a:schemeClr val="tx1">
                    <a:lumMod val="85000"/>
                    <a:lumOff val="15000"/>
                  </a:schemeClr>
                </a:solidFill>
              </a:rPr>
              <a:t>. </a:t>
            </a:r>
            <a:r>
              <a:rPr lang="it-IT" dirty="0" smtClean="0">
                <a:solidFill>
                  <a:schemeClr val="tx1">
                    <a:lumMod val="85000"/>
                    <a:lumOff val="15000"/>
                  </a:schemeClr>
                </a:solidFill>
              </a:rPr>
              <a:t>n. 9099/2012</a:t>
            </a:r>
            <a:r>
              <a:rPr lang="it-IT" dirty="0">
                <a:solidFill>
                  <a:schemeClr val="tx1">
                    <a:lumMod val="85000"/>
                    <a:lumOff val="15000"/>
                  </a:schemeClr>
                </a:solidFill>
              </a:rPr>
              <a:t>).</a:t>
            </a:r>
          </a:p>
        </p:txBody>
      </p:sp>
      <p:sp>
        <p:nvSpPr>
          <p:cNvPr id="20483" name="Titolo 1"/>
          <p:cNvSpPr>
            <a:spLocks noGrp="1"/>
          </p:cNvSpPr>
          <p:nvPr>
            <p:ph type="title"/>
          </p:nvPr>
        </p:nvSpPr>
        <p:spPr bwMode="auto">
          <a:xfrm>
            <a:off x="688975" y="981075"/>
            <a:ext cx="7756525" cy="1008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it-IT" altLang="it-IT" sz="3200" dirty="0" smtClean="0"/>
              <a:t>Cassazione (Sez. 1^ </a:t>
            </a:r>
            <a:r>
              <a:rPr lang="it-IT" altLang="it-IT" sz="3200" dirty="0" err="1" smtClean="0"/>
              <a:t>Civ</a:t>
            </a:r>
            <a:r>
              <a:rPr lang="it-IT" altLang="it-IT" sz="3200" dirty="0" smtClean="0"/>
              <a:t>. n. 9201/2015) </a:t>
            </a:r>
          </a:p>
        </p:txBody>
      </p:sp>
    </p:spTree>
    <p:extLst>
      <p:ext uri="{BB962C8B-B14F-4D97-AF65-F5344CB8AC3E}">
        <p14:creationId xmlns:p14="http://schemas.microsoft.com/office/powerpoint/2010/main" val="11000745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85000" lnSpcReduction="20000"/>
          </a:bodyPr>
          <a:lstStyle/>
          <a:p>
            <a:pPr marL="0" indent="0" algn="just" eaLnBrk="1" fontAlgn="auto" hangingPunct="1">
              <a:spcAft>
                <a:spcPts val="0"/>
              </a:spcAft>
              <a:buFont typeface="Arial" pitchFamily="34" charset="0"/>
              <a:buNone/>
              <a:defRPr/>
            </a:pPr>
            <a:r>
              <a:rPr lang="it-IT" dirty="0" smtClean="0">
                <a:solidFill>
                  <a:schemeClr val="tx1">
                    <a:lumMod val="85000"/>
                    <a:lumOff val="15000"/>
                  </a:schemeClr>
                </a:solidFill>
              </a:rPr>
              <a:t>Orientamenti </a:t>
            </a:r>
            <a:r>
              <a:rPr lang="it-IT" dirty="0">
                <a:solidFill>
                  <a:schemeClr val="tx1">
                    <a:lumMod val="85000"/>
                    <a:lumOff val="15000"/>
                  </a:schemeClr>
                </a:solidFill>
              </a:rPr>
              <a:t>assolutamente contrastanti in giurisprudenza di merito: se agisce il correntista certamente il mancato assolvimento dell’onere probatorio non può essere integralmente colmato facendo ricorso alla richiesta di emissione dell’ordine di </a:t>
            </a:r>
            <a:r>
              <a:rPr lang="it-IT" dirty="0" smtClean="0">
                <a:solidFill>
                  <a:schemeClr val="tx1">
                    <a:lumMod val="85000"/>
                    <a:lumOff val="15000"/>
                  </a:schemeClr>
                </a:solidFill>
              </a:rPr>
              <a:t>esibizione </a:t>
            </a:r>
            <a:r>
              <a:rPr lang="it-IT" i="1" dirty="0" smtClean="0">
                <a:solidFill>
                  <a:schemeClr val="tx1">
                    <a:lumMod val="85000"/>
                    <a:lumOff val="15000"/>
                  </a:schemeClr>
                </a:solidFill>
              </a:rPr>
              <a:t>ex </a:t>
            </a:r>
            <a:r>
              <a:rPr lang="it-IT" dirty="0" smtClean="0">
                <a:solidFill>
                  <a:schemeClr val="tx1">
                    <a:lumMod val="85000"/>
                    <a:lumOff val="15000"/>
                  </a:schemeClr>
                </a:solidFill>
              </a:rPr>
              <a:t>art. 210 </a:t>
            </a:r>
            <a:r>
              <a:rPr lang="it-IT" dirty="0" err="1" smtClean="0">
                <a:solidFill>
                  <a:schemeClr val="tx1">
                    <a:lumMod val="85000"/>
                    <a:lumOff val="15000"/>
                  </a:schemeClr>
                </a:solidFill>
              </a:rPr>
              <a:t>c.p.c.</a:t>
            </a:r>
            <a:r>
              <a:rPr lang="it-IT" dirty="0" smtClean="0">
                <a:solidFill>
                  <a:schemeClr val="tx1">
                    <a:lumMod val="85000"/>
                    <a:lumOff val="15000"/>
                  </a:schemeClr>
                </a:solidFill>
              </a:rPr>
              <a:t>, </a:t>
            </a:r>
            <a:r>
              <a:rPr lang="it-IT" dirty="0">
                <a:solidFill>
                  <a:schemeClr val="tx1">
                    <a:lumMod val="85000"/>
                    <a:lumOff val="15000"/>
                  </a:schemeClr>
                </a:solidFill>
              </a:rPr>
              <a:t>che potrà essere sperimentato </a:t>
            </a:r>
            <a:r>
              <a:rPr lang="it-IT" dirty="0" smtClean="0">
                <a:solidFill>
                  <a:schemeClr val="tx1">
                    <a:lumMod val="85000"/>
                    <a:lumOff val="15000"/>
                  </a:schemeClr>
                </a:solidFill>
              </a:rPr>
              <a:t>soltanto </a:t>
            </a:r>
            <a:r>
              <a:rPr lang="it-IT" dirty="0">
                <a:solidFill>
                  <a:schemeClr val="tx1">
                    <a:lumMod val="85000"/>
                    <a:lumOff val="15000"/>
                  </a:schemeClr>
                </a:solidFill>
              </a:rPr>
              <a:t>per parte degli estratti conto relativi </a:t>
            </a:r>
            <a:r>
              <a:rPr lang="it-IT" dirty="0" smtClean="0">
                <a:solidFill>
                  <a:schemeClr val="tx1">
                    <a:lumMod val="85000"/>
                    <a:lumOff val="15000"/>
                  </a:schemeClr>
                </a:solidFill>
              </a:rPr>
              <a:t>a </a:t>
            </a:r>
            <a:r>
              <a:rPr lang="it-IT" dirty="0">
                <a:solidFill>
                  <a:schemeClr val="tx1">
                    <a:lumMod val="85000"/>
                    <a:lumOff val="15000"/>
                  </a:schemeClr>
                </a:solidFill>
              </a:rPr>
              <a:t>periodi </a:t>
            </a:r>
            <a:r>
              <a:rPr lang="it-IT" dirty="0" smtClean="0">
                <a:solidFill>
                  <a:schemeClr val="tx1">
                    <a:lumMod val="85000"/>
                    <a:lumOff val="15000"/>
                  </a:schemeClr>
                </a:solidFill>
              </a:rPr>
              <a:t>determinati.</a:t>
            </a:r>
          </a:p>
          <a:p>
            <a:pPr marL="0" indent="0" algn="just" eaLnBrk="1" fontAlgn="auto" hangingPunct="1">
              <a:spcAft>
                <a:spcPts val="0"/>
              </a:spcAft>
              <a:buFont typeface="Arial" pitchFamily="34" charset="0"/>
              <a:buNone/>
              <a:defRPr/>
            </a:pPr>
            <a:r>
              <a:rPr lang="it-IT" dirty="0" smtClean="0">
                <a:solidFill>
                  <a:schemeClr val="tx1">
                    <a:lumMod val="85000"/>
                    <a:lumOff val="15000"/>
                  </a:schemeClr>
                </a:solidFill>
              </a:rPr>
              <a:t>Valgono</a:t>
            </a:r>
            <a:r>
              <a:rPr lang="it-IT" dirty="0">
                <a:solidFill>
                  <a:schemeClr val="tx1">
                    <a:lumMod val="85000"/>
                    <a:lumOff val="15000"/>
                  </a:schemeClr>
                </a:solidFill>
              </a:rPr>
              <a:t>, anche in questo </a:t>
            </a:r>
            <a:r>
              <a:rPr lang="it-IT" dirty="0" smtClean="0">
                <a:solidFill>
                  <a:schemeClr val="tx1">
                    <a:lumMod val="85000"/>
                    <a:lumOff val="15000"/>
                  </a:schemeClr>
                </a:solidFill>
              </a:rPr>
              <a:t>caso, </a:t>
            </a:r>
            <a:r>
              <a:rPr lang="it-IT" dirty="0">
                <a:solidFill>
                  <a:schemeClr val="tx1">
                    <a:lumMod val="85000"/>
                    <a:lumOff val="15000"/>
                  </a:schemeClr>
                </a:solidFill>
              </a:rPr>
              <a:t>le regole generali: </a:t>
            </a:r>
            <a:r>
              <a:rPr lang="it-IT" dirty="0" smtClean="0">
                <a:solidFill>
                  <a:schemeClr val="tx1">
                    <a:lumMod val="85000"/>
                    <a:lumOff val="15000"/>
                  </a:schemeClr>
                </a:solidFill>
              </a:rPr>
              <a:t>ma trattandosi </a:t>
            </a:r>
            <a:r>
              <a:rPr lang="it-IT" dirty="0">
                <a:solidFill>
                  <a:schemeClr val="tx1">
                    <a:lumMod val="85000"/>
                    <a:lumOff val="15000"/>
                  </a:schemeClr>
                </a:solidFill>
              </a:rPr>
              <a:t>di documentazione consegnata al correntista e nella sua </a:t>
            </a:r>
            <a:r>
              <a:rPr lang="it-IT" dirty="0" smtClean="0">
                <a:solidFill>
                  <a:schemeClr val="tx1">
                    <a:lumMod val="85000"/>
                    <a:lumOff val="15000"/>
                  </a:schemeClr>
                </a:solidFill>
              </a:rPr>
              <a:t>disponibilità, </a:t>
            </a:r>
            <a:r>
              <a:rPr lang="it-IT" dirty="0">
                <a:solidFill>
                  <a:schemeClr val="tx1">
                    <a:lumMod val="85000"/>
                    <a:lumOff val="15000"/>
                  </a:schemeClr>
                </a:solidFill>
              </a:rPr>
              <a:t>l’ordine di esibizione è </a:t>
            </a:r>
            <a:r>
              <a:rPr lang="it-IT" dirty="0" smtClean="0">
                <a:solidFill>
                  <a:schemeClr val="tx1">
                    <a:lumMod val="85000"/>
                    <a:lumOff val="15000"/>
                  </a:schemeClr>
                </a:solidFill>
              </a:rPr>
              <a:t>ammissibile per </a:t>
            </a:r>
            <a:r>
              <a:rPr lang="it-IT" dirty="0">
                <a:solidFill>
                  <a:schemeClr val="tx1">
                    <a:lumMod val="85000"/>
                    <a:lumOff val="15000"/>
                  </a:schemeClr>
                </a:solidFill>
              </a:rPr>
              <a:t>i </a:t>
            </a:r>
            <a:r>
              <a:rPr lang="it-IT" dirty="0" smtClean="0">
                <a:solidFill>
                  <a:schemeClr val="tx1">
                    <a:lumMod val="85000"/>
                    <a:lumOff val="15000"/>
                  </a:schemeClr>
                </a:solidFill>
              </a:rPr>
              <a:t>contratti ? </a:t>
            </a:r>
            <a:r>
              <a:rPr lang="it-IT" dirty="0">
                <a:solidFill>
                  <a:schemeClr val="tx1">
                    <a:lumMod val="85000"/>
                    <a:lumOff val="15000"/>
                  </a:schemeClr>
                </a:solidFill>
              </a:rPr>
              <a:t>e </a:t>
            </a:r>
            <a:r>
              <a:rPr lang="it-IT" dirty="0" smtClean="0">
                <a:solidFill>
                  <a:schemeClr val="tx1">
                    <a:lumMod val="85000"/>
                    <a:lumOff val="15000"/>
                  </a:schemeClr>
                </a:solidFill>
              </a:rPr>
              <a:t>gli </a:t>
            </a:r>
            <a:r>
              <a:rPr lang="it-IT" dirty="0">
                <a:solidFill>
                  <a:schemeClr val="tx1">
                    <a:lumMod val="85000"/>
                    <a:lumOff val="15000"/>
                  </a:schemeClr>
                </a:solidFill>
              </a:rPr>
              <a:t>estratti </a:t>
            </a:r>
            <a:r>
              <a:rPr lang="it-IT" dirty="0" smtClean="0">
                <a:solidFill>
                  <a:schemeClr val="tx1">
                    <a:lumMod val="85000"/>
                    <a:lumOff val="15000"/>
                  </a:schemeClr>
                </a:solidFill>
              </a:rPr>
              <a:t>conto ? </a:t>
            </a:r>
            <a:endParaRPr lang="it-IT" dirty="0">
              <a:solidFill>
                <a:schemeClr val="tx1">
                  <a:lumMod val="85000"/>
                  <a:lumOff val="15000"/>
                </a:schemeClr>
              </a:solidFill>
            </a:endParaRPr>
          </a:p>
        </p:txBody>
      </p:sp>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u="sng" dirty="0" smtClean="0"/>
              <a:t/>
            </a:r>
            <a:br>
              <a:rPr lang="it-IT" u="sng" dirty="0" smtClean="0"/>
            </a:br>
            <a:r>
              <a:rPr lang="it-IT" sz="3100" dirty="0" smtClean="0"/>
              <a:t>Mezzi di prova </a:t>
            </a:r>
            <a:r>
              <a:rPr lang="it-IT" sz="3100" i="1" dirty="0" smtClean="0"/>
              <a:t>ex</a:t>
            </a:r>
            <a:r>
              <a:rPr lang="it-IT" sz="3100" dirty="0" smtClean="0"/>
              <a:t> art</a:t>
            </a:r>
            <a:r>
              <a:rPr lang="it-IT" sz="3100" dirty="0"/>
              <a:t>. 210 </a:t>
            </a:r>
            <a:r>
              <a:rPr lang="it-IT" sz="3100" dirty="0" err="1" smtClean="0"/>
              <a:t>c.p.c.</a:t>
            </a:r>
            <a:r>
              <a:rPr lang="it-IT" sz="3100" dirty="0" smtClean="0"/>
              <a:t> </a:t>
            </a:r>
            <a:br>
              <a:rPr lang="it-IT" sz="3100" dirty="0" smtClean="0"/>
            </a:br>
            <a:r>
              <a:rPr lang="it-IT" sz="3100" dirty="0" smtClean="0"/>
              <a:t>e </a:t>
            </a:r>
            <a:r>
              <a:rPr lang="it-IT" sz="3100" dirty="0"/>
              <a:t>rapporti con l’art. 119 </a:t>
            </a:r>
            <a:r>
              <a:rPr lang="it-IT" sz="3100" dirty="0" smtClean="0"/>
              <a:t>T.U.B.</a:t>
            </a:r>
            <a:r>
              <a:rPr lang="it-IT" sz="3100" dirty="0"/>
              <a:t/>
            </a:r>
            <a:br>
              <a:rPr lang="it-IT" sz="3100" dirty="0"/>
            </a:br>
            <a:endParaRPr lang="it-IT" sz="3100" dirty="0"/>
          </a:p>
        </p:txBody>
      </p:sp>
    </p:spTree>
    <p:extLst>
      <p:ext uri="{BB962C8B-B14F-4D97-AF65-F5344CB8AC3E}">
        <p14:creationId xmlns:p14="http://schemas.microsoft.com/office/powerpoint/2010/main" val="4130940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egnaposto contenuto 2"/>
          <p:cNvSpPr>
            <a:spLocks noGrp="1"/>
          </p:cNvSpPr>
          <p:nvPr>
            <p:ph idx="1"/>
          </p:nvPr>
        </p:nvSpPr>
        <p:spPr>
          <a:xfrm>
            <a:off x="698500" y="2247900"/>
            <a:ext cx="7689850" cy="3341688"/>
          </a:xfrm>
        </p:spPr>
        <p:txBody>
          <a:bodyPr rtlCol="0">
            <a:normAutofit fontScale="77500" lnSpcReduction="20000"/>
          </a:bodyPr>
          <a:lstStyle/>
          <a:p>
            <a:pPr marL="0" indent="0" algn="just" eaLnBrk="1" fontAlgn="auto" hangingPunct="1">
              <a:spcAft>
                <a:spcPts val="0"/>
              </a:spcAft>
              <a:buFont typeface="Arial" charset="0"/>
              <a:buNone/>
              <a:defRPr/>
            </a:pPr>
            <a:r>
              <a:rPr lang="it-IT" sz="2600" dirty="0">
                <a:solidFill>
                  <a:schemeClr val="tx1">
                    <a:lumMod val="85000"/>
                    <a:lumOff val="15000"/>
                  </a:schemeClr>
                </a:solidFill>
              </a:rPr>
              <a:t>In giurisprudenza si è ad esempio sostenuto </a:t>
            </a:r>
            <a:r>
              <a:rPr lang="it-IT" sz="2600" dirty="0" smtClean="0">
                <a:solidFill>
                  <a:schemeClr val="tx1">
                    <a:lumMod val="85000"/>
                    <a:lumOff val="15000"/>
                  </a:schemeClr>
                </a:solidFill>
              </a:rPr>
              <a:t>che: </a:t>
            </a:r>
            <a:r>
              <a:rPr lang="it-IT" sz="2600" i="1" dirty="0" smtClean="0">
                <a:solidFill>
                  <a:schemeClr val="tx1">
                    <a:lumMod val="85000"/>
                    <a:lumOff val="15000"/>
                  </a:schemeClr>
                </a:solidFill>
              </a:rPr>
              <a:t>In tema di onere della prova, l'onere discendente dall'applicazione del principio di cui all'art. 2697 c.c. non si attenua quando questo abbia ad oggetto dei fatti negativi dei quali può essere data prova mediante la dimostrazione di uno specifico fatto positivo contrario e/o mediante presunzioni. In tema di rapporti bancari detta regola soffre una eccezione nel caso in cui l'attore dimostri di avere esercitato prima del giudizio la facoltà di cui all'art. 119 comma 4 del </a:t>
            </a:r>
            <a:r>
              <a:rPr lang="it-IT" sz="2600" i="1" dirty="0" err="1" smtClean="0">
                <a:solidFill>
                  <a:schemeClr val="tx1">
                    <a:lumMod val="85000"/>
                    <a:lumOff val="15000"/>
                  </a:schemeClr>
                </a:solidFill>
              </a:rPr>
              <a:t>D.Lgs</a:t>
            </a:r>
            <a:r>
              <a:rPr lang="it-IT" sz="2600" i="1" dirty="0" smtClean="0">
                <a:solidFill>
                  <a:schemeClr val="tx1">
                    <a:lumMod val="85000"/>
                    <a:lumOff val="15000"/>
                  </a:schemeClr>
                </a:solidFill>
              </a:rPr>
              <a:t> n. 385/1993 ovviamente però nei limiti del corrispondente obbligo per l'Istituto di credito</a:t>
            </a:r>
            <a:r>
              <a:rPr lang="it-IT" sz="2600" dirty="0" smtClean="0">
                <a:solidFill>
                  <a:schemeClr val="tx1">
                    <a:lumMod val="85000"/>
                    <a:lumOff val="15000"/>
                  </a:schemeClr>
                </a:solidFill>
              </a:rPr>
              <a:t> (Tribunale </a:t>
            </a:r>
            <a:r>
              <a:rPr lang="it-IT" sz="2600" dirty="0">
                <a:solidFill>
                  <a:schemeClr val="tx1">
                    <a:lumMod val="85000"/>
                    <a:lumOff val="15000"/>
                  </a:schemeClr>
                </a:solidFill>
              </a:rPr>
              <a:t>Vibo Valentia, 08/03/2016 n. </a:t>
            </a:r>
            <a:r>
              <a:rPr lang="it-IT" sz="2600" dirty="0" smtClean="0">
                <a:solidFill>
                  <a:schemeClr val="tx1">
                    <a:lumMod val="85000"/>
                    <a:lumOff val="15000"/>
                  </a:schemeClr>
                </a:solidFill>
              </a:rPr>
              <a:t>145)</a:t>
            </a:r>
          </a:p>
          <a:p>
            <a:pPr marL="0" indent="0" algn="just" eaLnBrk="1" fontAlgn="auto" hangingPunct="1">
              <a:spcAft>
                <a:spcPts val="0"/>
              </a:spcAft>
              <a:buFont typeface="Arial" charset="0"/>
              <a:buNone/>
              <a:defRPr/>
            </a:pPr>
            <a:r>
              <a:rPr lang="it-IT" dirty="0" smtClean="0">
                <a:solidFill>
                  <a:schemeClr val="tx1">
                    <a:lumMod val="85000"/>
                    <a:lumOff val="15000"/>
                  </a:schemeClr>
                </a:solidFill>
              </a:rPr>
              <a:t> </a:t>
            </a:r>
          </a:p>
        </p:txBody>
      </p:sp>
      <p:sp>
        <p:nvSpPr>
          <p:cNvPr id="2" name="Titolo 1"/>
          <p:cNvSpPr>
            <a:spLocks noGrp="1"/>
          </p:cNvSpPr>
          <p:nvPr>
            <p:ph type="title"/>
          </p:nvPr>
        </p:nvSpPr>
        <p:spPr>
          <a:xfrm>
            <a:off x="688975" y="692150"/>
            <a:ext cx="7756525" cy="931863"/>
          </a:xfrm>
        </p:spPr>
        <p:txBody>
          <a:bodyPr rtlCol="0">
            <a:normAutofit fontScale="90000"/>
          </a:bodyPr>
          <a:lstStyle/>
          <a:p>
            <a:pPr eaLnBrk="1" fontAlgn="auto" hangingPunct="1">
              <a:spcAft>
                <a:spcPts val="0"/>
              </a:spcAft>
              <a:defRPr/>
            </a:pPr>
            <a:r>
              <a:rPr lang="it-IT" dirty="0" smtClean="0"/>
              <a:t/>
            </a:r>
            <a:br>
              <a:rPr lang="it-IT" dirty="0" smtClean="0"/>
            </a:br>
            <a:r>
              <a:rPr lang="it-IT" sz="2700" dirty="0" smtClean="0"/>
              <a:t>Mezzi di prova </a:t>
            </a:r>
            <a:r>
              <a:rPr lang="it-IT" sz="2700" i="1" dirty="0" smtClean="0"/>
              <a:t>ex</a:t>
            </a:r>
            <a:r>
              <a:rPr lang="it-IT" sz="2700" dirty="0" smtClean="0"/>
              <a:t> art. 210 </a:t>
            </a:r>
            <a:r>
              <a:rPr lang="it-IT" sz="2700" dirty="0" err="1" smtClean="0"/>
              <a:t>c.p.c.</a:t>
            </a:r>
            <a:r>
              <a:rPr lang="it-IT" sz="2700" dirty="0" smtClean="0"/>
              <a:t> </a:t>
            </a:r>
            <a:br>
              <a:rPr lang="it-IT" sz="2700" dirty="0" smtClean="0"/>
            </a:br>
            <a:r>
              <a:rPr lang="it-IT" sz="2700" dirty="0" smtClean="0"/>
              <a:t>e rapporti con l’art. 119 T.U.B.</a:t>
            </a:r>
            <a:br>
              <a:rPr lang="it-IT" sz="2700" dirty="0" smtClean="0"/>
            </a:br>
            <a:endParaRPr lang="it-IT" sz="2700" dirty="0"/>
          </a:p>
        </p:txBody>
      </p:sp>
    </p:spTree>
    <p:extLst>
      <p:ext uri="{BB962C8B-B14F-4D97-AF65-F5344CB8AC3E}">
        <p14:creationId xmlns:p14="http://schemas.microsoft.com/office/powerpoint/2010/main" val="3339217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ttangolo 1"/>
          <p:cNvSpPr>
            <a:spLocks noChangeArrowheads="1"/>
          </p:cNvSpPr>
          <p:nvPr/>
        </p:nvSpPr>
        <p:spPr bwMode="auto">
          <a:xfrm>
            <a:off x="395288" y="981075"/>
            <a:ext cx="8424862"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r>
              <a:rPr lang="it-IT" altLang="it-IT" sz="2400">
                <a:latin typeface="Baskerville Old Face" pitchFamily="18" charset="0"/>
              </a:rPr>
              <a:t>Ancora: «</a:t>
            </a:r>
            <a:r>
              <a:rPr lang="it-IT" altLang="it-IT" sz="2400" i="1">
                <a:latin typeface="Baskerville Old Face" pitchFamily="18" charset="0"/>
              </a:rPr>
              <a:t>è inammissibile l’istanza di esibizione ex art. 210 c.p.c. volta ad ottenere l’ordine nei confronti dell’istituto bancario convenuto di esibire in giudizio della documentazione relativa al rapporto di conto corrente, qualora tale ordine di esibizione abbia ad oggetto documenti direttamente accessibili dalla parte ex art. 119 T.U.B., quindi documenti che la parte – nel diligente assolvimento dell’onere probatorio su di essa gravante – avrebbe dovuto previamente acquisire in via stragiudiziale e quindi allegare agli atti di causa</a:t>
            </a:r>
            <a:r>
              <a:rPr lang="it-IT" altLang="it-IT" sz="2400">
                <a:latin typeface="Baskerville Old Face" pitchFamily="18" charset="0"/>
              </a:rPr>
              <a:t>» </a:t>
            </a:r>
            <a:r>
              <a:rPr lang="it-IT" altLang="it-IT" sz="2000">
                <a:latin typeface="Baskerville Old Face" pitchFamily="18" charset="0"/>
              </a:rPr>
              <a:t>(cfr. Trib. Nocera Inferiore, 29 gennaio 2013; Trib. Nola, 2 gennaio 2015).</a:t>
            </a:r>
          </a:p>
          <a:p>
            <a:pPr algn="just" eaLnBrk="1" hangingPunct="1"/>
            <a:r>
              <a:rPr lang="it-IT" altLang="it-IT" sz="2400">
                <a:latin typeface="Baskerville Old Face" pitchFamily="18" charset="0"/>
              </a:rPr>
              <a:t>Ovviamente, diversamente è a dirsi – e lo si era ricordato in precedenza – laddove la Banca non abbia ottemperato senza giustificato motivo alla richiesta ex art. 119 TUB.</a:t>
            </a:r>
          </a:p>
        </p:txBody>
      </p:sp>
    </p:spTree>
    <p:extLst>
      <p:ext uri="{BB962C8B-B14F-4D97-AF65-F5344CB8AC3E}">
        <p14:creationId xmlns:p14="http://schemas.microsoft.com/office/powerpoint/2010/main" val="33812496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egnaposto contenuto 2"/>
          <p:cNvSpPr>
            <a:spLocks noGrp="1"/>
          </p:cNvSpPr>
          <p:nvPr>
            <p:ph idx="1"/>
          </p:nvPr>
        </p:nvSpPr>
        <p:spPr/>
        <p:txBody>
          <a:bodyPr rtlCol="0">
            <a:normAutofit fontScale="77500" lnSpcReduction="20000"/>
          </a:bodyPr>
          <a:lstStyle/>
          <a:p>
            <a:pPr marL="0" indent="0" algn="just" eaLnBrk="1" fontAlgn="auto" hangingPunct="1">
              <a:spcAft>
                <a:spcPts val="0"/>
              </a:spcAft>
              <a:buFont typeface="Arial" charset="0"/>
              <a:buNone/>
              <a:defRPr/>
            </a:pPr>
            <a:r>
              <a:rPr lang="it-IT" dirty="0" smtClean="0">
                <a:solidFill>
                  <a:schemeClr val="tx1">
                    <a:lumMod val="85000"/>
                    <a:lumOff val="15000"/>
                  </a:schemeClr>
                </a:solidFill>
              </a:rPr>
              <a:t>Si è perciò sostenuto che il correntista, anche prima di agire in giudizio, potrà far ricorso alla richiesta stragiudiziale di cui all’art. 119 T.U.B. ovvero instare per la emissione di un decreto ingiuntivo avente ad oggetto la consegna di documentazione determinata relativa a singoli rapporti bancari laddove l’istanza ex 119TUB sia rimasta inevasa. </a:t>
            </a:r>
            <a:r>
              <a:rPr lang="it-IT" sz="1900" dirty="0" smtClean="0">
                <a:solidFill>
                  <a:schemeClr val="tx1">
                    <a:lumMod val="85000"/>
                    <a:lumOff val="15000"/>
                  </a:schemeClr>
                </a:solidFill>
              </a:rPr>
              <a:t>Varie statuizioni fanno pure riferimento alla disciplina del cd. codice privacy (applicabile quantomeno per i contratti).</a:t>
            </a:r>
          </a:p>
          <a:p>
            <a:pPr marL="0" indent="0" algn="just" eaLnBrk="1" fontAlgn="auto" hangingPunct="1">
              <a:spcAft>
                <a:spcPts val="0"/>
              </a:spcAft>
              <a:buFont typeface="Arial" charset="0"/>
              <a:buNone/>
              <a:defRPr/>
            </a:pPr>
            <a:r>
              <a:rPr lang="it-IT" dirty="0" smtClean="0">
                <a:solidFill>
                  <a:schemeClr val="tx1">
                    <a:lumMod val="85000"/>
                    <a:lumOff val="15000"/>
                  </a:schemeClr>
                </a:solidFill>
              </a:rPr>
              <a:t>Ma: la richiesta 119 TUB è effettivamente necessaria per ottenere poi ordinanza di esibizione? Il più recente orientamento della Cassazione sembra dare risposta negativa, che pone l’accento sul persistente diritto ad ottenere la documentazione anche una volta promossa la causa (</a:t>
            </a:r>
            <a:r>
              <a:rPr lang="it-IT" dirty="0" err="1" smtClean="0">
                <a:solidFill>
                  <a:schemeClr val="tx1">
                    <a:lumMod val="85000"/>
                    <a:lumOff val="15000"/>
                  </a:schemeClr>
                </a:solidFill>
              </a:rPr>
              <a:t>Cassaz</a:t>
            </a:r>
            <a:r>
              <a:rPr lang="it-IT" dirty="0" smtClean="0">
                <a:solidFill>
                  <a:schemeClr val="tx1">
                    <a:lumMod val="85000"/>
                    <a:lumOff val="15000"/>
                  </a:schemeClr>
                </a:solidFill>
              </a:rPr>
              <a:t>. 11554/2017, </a:t>
            </a:r>
            <a:r>
              <a:rPr lang="it-IT" dirty="0" err="1" smtClean="0">
                <a:solidFill>
                  <a:schemeClr val="tx1">
                    <a:lumMod val="85000"/>
                    <a:lumOff val="15000"/>
                  </a:schemeClr>
                </a:solidFill>
              </a:rPr>
              <a:t>rel</a:t>
            </a:r>
            <a:r>
              <a:rPr lang="it-IT" dirty="0" smtClean="0">
                <a:solidFill>
                  <a:schemeClr val="tx1">
                    <a:lumMod val="85000"/>
                    <a:lumOff val="15000"/>
                  </a:schemeClr>
                </a:solidFill>
              </a:rPr>
              <a:t>. </a:t>
            </a:r>
            <a:r>
              <a:rPr lang="it-IT" dirty="0" err="1" smtClean="0">
                <a:solidFill>
                  <a:schemeClr val="tx1">
                    <a:lumMod val="85000"/>
                    <a:lumOff val="15000"/>
                  </a:schemeClr>
                </a:solidFill>
              </a:rPr>
              <a:t>Dometta</a:t>
            </a:r>
            <a:r>
              <a:rPr lang="it-IT" dirty="0" smtClean="0">
                <a:solidFill>
                  <a:schemeClr val="tx1">
                    <a:lumMod val="85000"/>
                    <a:lumOff val="15000"/>
                  </a:schemeClr>
                </a:solidFill>
              </a:rPr>
              <a:t>).</a:t>
            </a:r>
          </a:p>
          <a:p>
            <a:pPr marL="0" indent="0" algn="just" eaLnBrk="1" fontAlgn="auto" hangingPunct="1">
              <a:spcAft>
                <a:spcPts val="0"/>
              </a:spcAft>
              <a:buFont typeface="Arial" charset="0"/>
              <a:buNone/>
              <a:defRPr/>
            </a:pPr>
            <a:endParaRPr lang="it-IT" dirty="0" smtClean="0">
              <a:solidFill>
                <a:schemeClr val="tx1">
                  <a:lumMod val="85000"/>
                  <a:lumOff val="15000"/>
                </a:schemeClr>
              </a:solidFill>
            </a:endParaRPr>
          </a:p>
        </p:txBody>
      </p:sp>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r>
              <a:rPr lang="it-IT" sz="2700" dirty="0" smtClean="0"/>
              <a:t>Mezzi di prova </a:t>
            </a:r>
            <a:r>
              <a:rPr lang="it-IT" sz="2700" i="1" dirty="0" smtClean="0"/>
              <a:t>ex</a:t>
            </a:r>
            <a:r>
              <a:rPr lang="it-IT" sz="2700" dirty="0" smtClean="0"/>
              <a:t> art. 210 </a:t>
            </a:r>
            <a:r>
              <a:rPr lang="it-IT" sz="2700" dirty="0" err="1" smtClean="0"/>
              <a:t>c.p.c.</a:t>
            </a:r>
            <a:r>
              <a:rPr lang="it-IT" sz="2700" dirty="0" smtClean="0"/>
              <a:t> </a:t>
            </a:r>
            <a:br>
              <a:rPr lang="it-IT" sz="2700" dirty="0" smtClean="0"/>
            </a:br>
            <a:r>
              <a:rPr lang="it-IT" sz="2700" dirty="0" smtClean="0"/>
              <a:t>e rapporti con l’art. 119 T.U.B.</a:t>
            </a:r>
            <a:br>
              <a:rPr lang="it-IT" sz="2700" dirty="0" smtClean="0"/>
            </a:br>
            <a:endParaRPr lang="it-IT" sz="2700" dirty="0"/>
          </a:p>
        </p:txBody>
      </p:sp>
    </p:spTree>
    <p:extLst>
      <p:ext uri="{BB962C8B-B14F-4D97-AF65-F5344CB8AC3E}">
        <p14:creationId xmlns:p14="http://schemas.microsoft.com/office/powerpoint/2010/main" val="1653675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contenuto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eaLnBrk="1" hangingPunct="1">
              <a:buFont typeface="Arial" pitchFamily="34" charset="0"/>
              <a:buNone/>
            </a:pPr>
            <a:r>
              <a:rPr lang="it-IT" altLang="it-IT" dirty="0" smtClean="0"/>
              <a:t>Il tema dell’onere di allegazione attiene innanzitutto il titolare di un conto bancario che agisce per la ripetizione e/o anche solo per l’accertamento di asseriti indebiti (e/o la rettifica di determinate poste), avendo specifico onere di allegare e provare gli elementi costitutivi dell’azione promossa, anche in relazione alle questioni di nullità sollevate. </a:t>
            </a:r>
          </a:p>
        </p:txBody>
      </p:sp>
      <p:sp>
        <p:nvSpPr>
          <p:cNvPr id="7171" name="Titolo 1"/>
          <p:cNvSpPr>
            <a:spLocks noGrp="1"/>
          </p:cNvSpPr>
          <p:nvPr>
            <p:ph type="title"/>
          </p:nvPr>
        </p:nvSpPr>
        <p:spPr bwMode="auto">
          <a:xfrm>
            <a:off x="688975" y="1123950"/>
            <a:ext cx="7756525" cy="500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it-IT" altLang="it-IT" i="1" dirty="0" smtClean="0"/>
              <a:t>Onere di allegazione</a:t>
            </a:r>
          </a:p>
        </p:txBody>
      </p:sp>
    </p:spTree>
    <p:extLst>
      <p:ext uri="{BB962C8B-B14F-4D97-AF65-F5344CB8AC3E}">
        <p14:creationId xmlns:p14="http://schemas.microsoft.com/office/powerpoint/2010/main" val="13287890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contenuto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it-IT" altLang="it-IT" sz="1800" dirty="0" smtClean="0"/>
              <a:t>Per l’acquisizione del contratto, vale segnalare pure quanto statuito da Cassazione civile sez. VI 12/09/2016 n. 17923 : «</a:t>
            </a:r>
            <a:r>
              <a:rPr lang="it-IT" altLang="it-IT" sz="1800" i="1" dirty="0" smtClean="0"/>
              <a:t>il principio di prossimità o vicinanza della prova, in quanto eccezionale deroga al canonico regime della sua ripartizione, secondo il principio ancor oggi vigente che impone (</a:t>
            </a:r>
            <a:r>
              <a:rPr lang="it-IT" altLang="it-IT" sz="1800" i="1" dirty="0" err="1" smtClean="0"/>
              <a:t>incumbit</a:t>
            </a:r>
            <a:r>
              <a:rPr lang="it-IT" altLang="it-IT" sz="1800" i="1" dirty="0" smtClean="0"/>
              <a:t>) un </a:t>
            </a:r>
            <a:r>
              <a:rPr lang="it-IT" altLang="it-IT" sz="1800" i="1" dirty="0" err="1" smtClean="0"/>
              <a:t>onus</a:t>
            </a:r>
            <a:r>
              <a:rPr lang="it-IT" altLang="it-IT" sz="1800" i="1" dirty="0" smtClean="0"/>
              <a:t> probandi ei qui </a:t>
            </a:r>
            <a:r>
              <a:rPr lang="it-IT" altLang="it-IT" sz="1800" i="1" dirty="0" err="1" smtClean="0"/>
              <a:t>dicit</a:t>
            </a:r>
            <a:r>
              <a:rPr lang="it-IT" altLang="it-IT" sz="1800" i="1" dirty="0" smtClean="0"/>
              <a:t> non ei qui </a:t>
            </a:r>
            <a:r>
              <a:rPr lang="it-IT" altLang="it-IT" sz="1800" i="1" dirty="0" err="1" smtClean="0"/>
              <a:t>negat</a:t>
            </a:r>
            <a:r>
              <a:rPr lang="it-IT" altLang="it-IT" sz="1800" i="1" dirty="0" smtClean="0"/>
              <a:t>, deve trovare una pregnante legittimazione che non può semplicisticamente esaurirsi nella diversità di forza economica dei contendenti ma esige l'impossibilità della sua acquisizione simmetrica, che nella specie è negata proprio dall'obbligo richiamato dall'art. 117 TUB, secondo cui, in materia bancaria, "I contratti sono redatti per iscritto e un esemplare è consegnato ai clienti"  .»</a:t>
            </a:r>
            <a:endParaRPr lang="it-IT" altLang="it-IT" sz="1800" dirty="0" smtClean="0"/>
          </a:p>
        </p:txBody>
      </p:sp>
      <p:sp>
        <p:nvSpPr>
          <p:cNvPr id="25603" name="Titolo 2"/>
          <p:cNvSpPr>
            <a:spLocks noGrp="1"/>
          </p:cNvSpPr>
          <p:nvPr>
            <p:ph type="title"/>
          </p:nvPr>
        </p:nvSpPr>
        <p:spPr bwMode="auto">
          <a:xfrm>
            <a:off x="683568" y="620688"/>
            <a:ext cx="7756525" cy="792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it-IT" altLang="it-IT" sz="2400" dirty="0" smtClean="0"/>
              <a:t>Mezzi di prova </a:t>
            </a:r>
            <a:r>
              <a:rPr lang="it-IT" altLang="it-IT" sz="2400" i="1" dirty="0" smtClean="0"/>
              <a:t>ex</a:t>
            </a:r>
            <a:r>
              <a:rPr lang="it-IT" altLang="it-IT" sz="2400" dirty="0" smtClean="0"/>
              <a:t> art. 210 </a:t>
            </a:r>
            <a:r>
              <a:rPr lang="it-IT" altLang="it-IT" sz="2400" dirty="0" err="1" smtClean="0"/>
              <a:t>c.p.c.</a:t>
            </a:r>
            <a:r>
              <a:rPr lang="it-IT" altLang="it-IT" sz="2400" dirty="0" smtClean="0"/>
              <a:t> </a:t>
            </a:r>
            <a:br>
              <a:rPr lang="it-IT" altLang="it-IT" sz="2400" dirty="0" smtClean="0"/>
            </a:br>
            <a:r>
              <a:rPr lang="it-IT" altLang="it-IT" sz="2400" dirty="0" smtClean="0"/>
              <a:t>e rapporti con l’art. 119 T.U.B.</a:t>
            </a:r>
            <a:br>
              <a:rPr lang="it-IT" altLang="it-IT" sz="2400" dirty="0" smtClean="0"/>
            </a:br>
            <a:endParaRPr lang="it-IT" altLang="it-IT" sz="2400" dirty="0" smtClean="0"/>
          </a:p>
        </p:txBody>
      </p:sp>
    </p:spTree>
    <p:extLst>
      <p:ext uri="{BB962C8B-B14F-4D97-AF65-F5344CB8AC3E}">
        <p14:creationId xmlns:p14="http://schemas.microsoft.com/office/powerpoint/2010/main" val="3552333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rtlCol="0">
            <a:normAutofit fontScale="85000" lnSpcReduction="20000"/>
          </a:bodyPr>
          <a:lstStyle/>
          <a:p>
            <a:pPr marL="365760" indent="-365760" eaLnBrk="1" fontAlgn="auto" hangingPunct="1">
              <a:spcAft>
                <a:spcPts val="0"/>
              </a:spcAft>
              <a:defRPr/>
            </a:pPr>
            <a:r>
              <a:rPr lang="it-IT" dirty="0">
                <a:solidFill>
                  <a:schemeClr val="tx1">
                    <a:lumMod val="85000"/>
                    <a:lumOff val="15000"/>
                  </a:schemeClr>
                </a:solidFill>
              </a:rPr>
              <a:t>Cassazione civile, sez. VI, 16/11/2016,  n. </a:t>
            </a:r>
            <a:r>
              <a:rPr lang="it-IT" dirty="0" smtClean="0">
                <a:solidFill>
                  <a:schemeClr val="tx1">
                    <a:lumMod val="85000"/>
                    <a:lumOff val="15000"/>
                  </a:schemeClr>
                </a:solidFill>
              </a:rPr>
              <a:t>23389:</a:t>
            </a:r>
          </a:p>
          <a:p>
            <a:pPr marL="365760" indent="-365760" algn="just" eaLnBrk="1" fontAlgn="auto" hangingPunct="1">
              <a:spcAft>
                <a:spcPts val="0"/>
              </a:spcAft>
              <a:defRPr/>
            </a:pPr>
            <a:r>
              <a:rPr lang="it-IT" i="1" dirty="0">
                <a:solidFill>
                  <a:schemeClr val="tx1">
                    <a:lumMod val="85000"/>
                    <a:lumOff val="15000"/>
                  </a:schemeClr>
                </a:solidFill>
              </a:rPr>
              <a:t>Gli estratti conto prodotti dalla banca non sono copie fotografiche o fotostatiche di scritture originali esistenti, ma costituiscono riproduzioni meccaniche di supporti magnetici, vale a dire della stampa di un'elaborazione computerizzata effettuata dal sistema contabile della banca. La disciplina del disconoscimento di tali registrazioni, pertanto, deve essere rinvenuta, non già nell'art. 2719 c.c., che si riferisce alle copie fotografiche di scritture, ma nell'art. 2712 c.c., con la conseguenza che è onere del debitore contestare la veridicità delle singole operazioni registrate entro i termini contrattualmente previsti.</a:t>
            </a:r>
          </a:p>
        </p:txBody>
      </p:sp>
      <p:sp>
        <p:nvSpPr>
          <p:cNvPr id="26627" name="Titolo 2"/>
          <p:cNvSpPr>
            <a:spLocks noGrp="1"/>
          </p:cNvSpPr>
          <p:nvPr>
            <p:ph type="title"/>
          </p:nvPr>
        </p:nvSpPr>
        <p:spPr bwMode="auto">
          <a:xfrm>
            <a:off x="688975" y="548681"/>
            <a:ext cx="7756525" cy="792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it-IT" altLang="it-IT" dirty="0" smtClean="0"/>
              <a:t>Disconoscimento:</a:t>
            </a:r>
          </a:p>
        </p:txBody>
      </p:sp>
    </p:spTree>
    <p:extLst>
      <p:ext uri="{BB962C8B-B14F-4D97-AF65-F5344CB8AC3E}">
        <p14:creationId xmlns:p14="http://schemas.microsoft.com/office/powerpoint/2010/main" val="9153165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contenuto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Font typeface="Arial" pitchFamily="34" charset="0"/>
              <a:buNone/>
            </a:pPr>
            <a:r>
              <a:rPr lang="it-IT" altLang="it-IT" sz="2000" b="1" i="1" dirty="0" smtClean="0"/>
              <a:t>1) contratti di credito al consumo:</a:t>
            </a:r>
            <a:endParaRPr lang="it-IT" altLang="it-IT" sz="2000" b="1" dirty="0" smtClean="0"/>
          </a:p>
          <a:p>
            <a:pPr marL="0" indent="0" algn="just" eaLnBrk="1" hangingPunct="1">
              <a:buFont typeface="Arial" pitchFamily="34" charset="0"/>
              <a:buNone/>
            </a:pPr>
            <a:r>
              <a:rPr lang="it-IT" altLang="it-IT" sz="2000" i="1" dirty="0" smtClean="0"/>
              <a:t>Sul punto, viene affrontata la questione della documentazione da produrre a corredo del ricorso nei contratti di credito al consumo, e viene concordato che ai fini dell’emissione del decreto ingiuntivo, deve essere prodotto, oltre il contratto, anche la stampa dei movimenti contabili, il piano di ammortamento o la stampa dei movimenti di dare o avere certificati, ai sensi dell’art. 50 TUB, ed ancora l’indicazione della composizione del credito, con specificazione delle rate scadute, a scadere, penali e spese;</a:t>
            </a:r>
            <a:endParaRPr lang="it-IT" altLang="it-IT" sz="2000" dirty="0" smtClean="0"/>
          </a:p>
          <a:p>
            <a:pPr marL="0" indent="0" algn="just" eaLnBrk="1" hangingPunct="1">
              <a:buFont typeface="Arial" pitchFamily="34" charset="0"/>
              <a:buNone/>
            </a:pPr>
            <a:endParaRPr lang="it-IT" altLang="it-IT" sz="2000" dirty="0" smtClean="0"/>
          </a:p>
        </p:txBody>
      </p:sp>
      <p:sp>
        <p:nvSpPr>
          <p:cNvPr id="27651" name="Titolo 1"/>
          <p:cNvSpPr>
            <a:spLocks noGrp="1"/>
          </p:cNvSpPr>
          <p:nvPr>
            <p:ph type="title"/>
          </p:nvPr>
        </p:nvSpPr>
        <p:spPr bwMode="auto">
          <a:xfrm>
            <a:off x="688975" y="332657"/>
            <a:ext cx="7756525" cy="12241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it-IT" altLang="it-IT" dirty="0" smtClean="0"/>
              <a:t>Osservatorio sulla Giustizia civile del distretto di Palermo</a:t>
            </a:r>
          </a:p>
        </p:txBody>
      </p:sp>
    </p:spTree>
    <p:extLst>
      <p:ext uri="{BB962C8B-B14F-4D97-AF65-F5344CB8AC3E}">
        <p14:creationId xmlns:p14="http://schemas.microsoft.com/office/powerpoint/2010/main" val="25335520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contenuto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eaLnBrk="1" hangingPunct="1">
              <a:buFont typeface="Arial" pitchFamily="34" charset="0"/>
              <a:buNone/>
            </a:pPr>
            <a:r>
              <a:rPr lang="it-IT" altLang="it-IT" b="1" i="1" dirty="0" smtClean="0"/>
              <a:t>2) contratti bancari:</a:t>
            </a:r>
            <a:endParaRPr lang="it-IT" altLang="it-IT" b="1" dirty="0" smtClean="0"/>
          </a:p>
          <a:p>
            <a:pPr marL="0" indent="0" algn="just" eaLnBrk="1" hangingPunct="1">
              <a:buFont typeface="Arial" pitchFamily="34" charset="0"/>
              <a:buNone/>
            </a:pPr>
            <a:r>
              <a:rPr lang="it-IT" altLang="it-IT" i="1" dirty="0" smtClean="0"/>
              <a:t>per i contratti bancari, in applicazione dell’art. 50 TUB, sarà sufficiente produrre il contratto e l’estratto conto certificato che riporti i movimenti per almeno gli ultimi dieci anni; non è sufficiente la produzione del solo </a:t>
            </a:r>
            <a:r>
              <a:rPr lang="it-IT" altLang="it-IT" i="1" dirty="0" err="1" smtClean="0"/>
              <a:t>saldoconto</a:t>
            </a:r>
            <a:r>
              <a:rPr lang="it-IT" altLang="it-IT" i="1" dirty="0" smtClean="0">
                <a:solidFill>
                  <a:srgbClr val="FF0000"/>
                </a:solidFill>
              </a:rPr>
              <a:t>, che era previsto dalla legge bancaria del 1936 (la differenza non è meramente nominalistica)</a:t>
            </a:r>
            <a:r>
              <a:rPr lang="it-IT" altLang="it-IT" i="1" dirty="0" smtClean="0"/>
              <a:t>; </a:t>
            </a:r>
            <a:endParaRPr lang="it-IT" altLang="it-IT" dirty="0" smtClean="0"/>
          </a:p>
          <a:p>
            <a:pPr marL="0" indent="0" algn="just" eaLnBrk="1" hangingPunct="1">
              <a:buFont typeface="Arial" pitchFamily="34" charset="0"/>
              <a:buNone/>
            </a:pPr>
            <a:endParaRPr lang="it-IT" altLang="it-IT" dirty="0" smtClean="0"/>
          </a:p>
        </p:txBody>
      </p:sp>
      <p:sp>
        <p:nvSpPr>
          <p:cNvPr id="28675" name="Titolo 1"/>
          <p:cNvSpPr>
            <a:spLocks noGrp="1"/>
          </p:cNvSpPr>
          <p:nvPr>
            <p:ph type="title"/>
          </p:nvPr>
        </p:nvSpPr>
        <p:spPr bwMode="auto">
          <a:xfrm>
            <a:off x="684213" y="1125538"/>
            <a:ext cx="7756525" cy="909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it-IT" altLang="it-IT" dirty="0" smtClean="0"/>
              <a:t>Osservatorio sulla Giustizia civile</a:t>
            </a:r>
          </a:p>
        </p:txBody>
      </p:sp>
    </p:spTree>
    <p:extLst>
      <p:ext uri="{BB962C8B-B14F-4D97-AF65-F5344CB8AC3E}">
        <p14:creationId xmlns:p14="http://schemas.microsoft.com/office/powerpoint/2010/main" val="17403238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contenuto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eaLnBrk="1" hangingPunct="1">
              <a:buFont typeface="Arial" pitchFamily="34" charset="0"/>
              <a:buNone/>
            </a:pPr>
            <a:r>
              <a:rPr lang="it-IT" altLang="it-IT" b="1" i="1" dirty="0" smtClean="0"/>
              <a:t>3) per i mutui:</a:t>
            </a:r>
            <a:endParaRPr lang="it-IT" altLang="it-IT" b="1" dirty="0" smtClean="0"/>
          </a:p>
          <a:p>
            <a:pPr marL="0" indent="0" algn="just" eaLnBrk="1" hangingPunct="1">
              <a:buFont typeface="Arial" pitchFamily="34" charset="0"/>
              <a:buNone/>
            </a:pPr>
            <a:r>
              <a:rPr lang="it-IT" altLang="it-IT" i="1" dirty="0" smtClean="0"/>
              <a:t>è necessario produrre oltre il contratto anche la stampa dei movimenti contabili, il piano di ammortamento o la stampa dei movimenti di dare o avere certificati, ai sensi dell’art. 50 TUB ed ancora l’indicazione della composizione del credito, con specificazione delle rate scadute, a scadere, penali e spese.</a:t>
            </a:r>
            <a:endParaRPr lang="it-IT" altLang="it-IT" dirty="0" smtClean="0"/>
          </a:p>
        </p:txBody>
      </p:sp>
      <p:sp>
        <p:nvSpPr>
          <p:cNvPr id="29699" name="Titolo 1"/>
          <p:cNvSpPr>
            <a:spLocks noGrp="1"/>
          </p:cNvSpPr>
          <p:nvPr>
            <p:ph type="title"/>
          </p:nvPr>
        </p:nvSpPr>
        <p:spPr bwMode="auto">
          <a:xfrm>
            <a:off x="688975" y="1196975"/>
            <a:ext cx="7756525" cy="4270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it-IT" altLang="it-IT" dirty="0" smtClean="0"/>
              <a:t>Osservatorio sulla Giustizia civile</a:t>
            </a:r>
          </a:p>
        </p:txBody>
      </p:sp>
    </p:spTree>
    <p:extLst>
      <p:ext uri="{BB962C8B-B14F-4D97-AF65-F5344CB8AC3E}">
        <p14:creationId xmlns:p14="http://schemas.microsoft.com/office/powerpoint/2010/main" val="3955554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contenuto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marL="0" indent="0" algn="just" eaLnBrk="1" hangingPunct="1">
              <a:buFont typeface="Arial" pitchFamily="34" charset="0"/>
              <a:buNone/>
            </a:pPr>
            <a:r>
              <a:rPr lang="it-IT" altLang="it-IT" dirty="0" smtClean="0"/>
              <a:t>Il giudizio è caratterizzato dalla peculiarità per cui l’opponente è attore solo in senso formale e l’opposto è formalmente convenuto ma sostanzialmente attore, nel senso che dovrà provare la fondatezza della pretesa creditoria oggetto del decreto ingiuntivo opposto.</a:t>
            </a:r>
          </a:p>
          <a:p>
            <a:pPr marL="0" indent="0" algn="just" eaLnBrk="1" hangingPunct="1">
              <a:buFont typeface="Arial" pitchFamily="34" charset="0"/>
              <a:buNone/>
            </a:pPr>
            <a:r>
              <a:rPr lang="it-IT" altLang="it-IT" dirty="0" smtClean="0"/>
              <a:t>L’opposizione vale solo ad invertire l’onere di instaurazione formale del contraddittorio, senza influire né modificare la posizione delle parti quanto ad onere di allegazione e di prova.</a:t>
            </a:r>
          </a:p>
        </p:txBody>
      </p:sp>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u="sng" dirty="0" smtClean="0"/>
              <a:t/>
            </a:r>
            <a:br>
              <a:rPr lang="it-IT" u="sng" dirty="0" smtClean="0"/>
            </a:br>
            <a:r>
              <a:rPr lang="it-IT" sz="2700" dirty="0" smtClean="0"/>
              <a:t>Oneri probatori nel giudizio di opposizione a decreto ingiuntivo</a:t>
            </a:r>
            <a:br>
              <a:rPr lang="it-IT" sz="2700" dirty="0" smtClean="0"/>
            </a:br>
            <a:endParaRPr lang="it-IT" sz="2700" dirty="0"/>
          </a:p>
        </p:txBody>
      </p:sp>
    </p:spTree>
    <p:extLst>
      <p:ext uri="{BB962C8B-B14F-4D97-AF65-F5344CB8AC3E}">
        <p14:creationId xmlns:p14="http://schemas.microsoft.com/office/powerpoint/2010/main" val="33412786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85000" lnSpcReduction="20000"/>
          </a:bodyPr>
          <a:lstStyle/>
          <a:p>
            <a:pPr marL="0" indent="0" algn="just" eaLnBrk="1" fontAlgn="auto" hangingPunct="1">
              <a:spcAft>
                <a:spcPts val="0"/>
              </a:spcAft>
              <a:buFont typeface="Arial" pitchFamily="34" charset="0"/>
              <a:buNone/>
              <a:defRPr/>
            </a:pPr>
            <a:r>
              <a:rPr lang="it-IT" dirty="0">
                <a:solidFill>
                  <a:schemeClr val="tx1">
                    <a:lumMod val="85000"/>
                    <a:lumOff val="15000"/>
                  </a:schemeClr>
                </a:solidFill>
              </a:rPr>
              <a:t>Da tale assunto discende che il </a:t>
            </a:r>
            <a:r>
              <a:rPr lang="it-IT" dirty="0" smtClean="0">
                <a:solidFill>
                  <a:schemeClr val="tx1">
                    <a:lumMod val="85000"/>
                    <a:lumOff val="15000"/>
                  </a:schemeClr>
                </a:solidFill>
              </a:rPr>
              <a:t>creditore/opposto </a:t>
            </a:r>
            <a:r>
              <a:rPr lang="it-IT" dirty="0">
                <a:solidFill>
                  <a:schemeClr val="tx1">
                    <a:lumMod val="85000"/>
                    <a:lumOff val="15000"/>
                  </a:schemeClr>
                </a:solidFill>
              </a:rPr>
              <a:t>deve allegare e provare il proprio credito nel giudizio principale, in maniera certamente più completa ed esaustiva di quanto abbia fatto già nel corso della procedura di ingiunzione, inevitabilmente soggetta ad oneri e cognizioni </a:t>
            </a:r>
            <a:r>
              <a:rPr lang="it-IT" dirty="0" smtClean="0">
                <a:solidFill>
                  <a:schemeClr val="tx1">
                    <a:lumMod val="85000"/>
                    <a:lumOff val="15000"/>
                  </a:schemeClr>
                </a:solidFill>
              </a:rPr>
              <a:t>sommari. </a:t>
            </a:r>
          </a:p>
          <a:p>
            <a:pPr marL="0" indent="0" algn="just" eaLnBrk="1" fontAlgn="auto" hangingPunct="1">
              <a:spcAft>
                <a:spcPts val="0"/>
              </a:spcAft>
              <a:buFont typeface="Arial" pitchFamily="34" charset="0"/>
              <a:buNone/>
              <a:defRPr/>
            </a:pPr>
            <a:r>
              <a:rPr lang="it-IT" dirty="0" smtClean="0">
                <a:solidFill>
                  <a:schemeClr val="tx1">
                    <a:lumMod val="85000"/>
                    <a:lumOff val="15000"/>
                  </a:schemeClr>
                </a:solidFill>
              </a:rPr>
              <a:t>E </a:t>
            </a:r>
            <a:r>
              <a:rPr lang="it-IT" dirty="0">
                <a:solidFill>
                  <a:schemeClr val="tx1">
                    <a:lumMod val="85000"/>
                    <a:lumOff val="15000"/>
                  </a:schemeClr>
                </a:solidFill>
              </a:rPr>
              <a:t>ciò affinché il </a:t>
            </a:r>
            <a:r>
              <a:rPr lang="it-IT" dirty="0" smtClean="0">
                <a:solidFill>
                  <a:schemeClr val="tx1">
                    <a:lumMod val="85000"/>
                    <a:lumOff val="15000"/>
                  </a:schemeClr>
                </a:solidFill>
              </a:rPr>
              <a:t>Giudice </a:t>
            </a:r>
            <a:r>
              <a:rPr lang="it-IT" dirty="0">
                <a:solidFill>
                  <a:schemeClr val="tx1">
                    <a:lumMod val="85000"/>
                    <a:lumOff val="15000"/>
                  </a:schemeClr>
                </a:solidFill>
              </a:rPr>
              <a:t>possa accertare la fondatezza della pretesa fatta valere dall’ingiungente opposto nonché delle eccezioni e difese fatte valere </a:t>
            </a:r>
            <a:r>
              <a:rPr lang="it-IT" dirty="0" smtClean="0">
                <a:solidFill>
                  <a:schemeClr val="tx1">
                    <a:lumMod val="85000"/>
                    <a:lumOff val="15000"/>
                  </a:schemeClr>
                </a:solidFill>
              </a:rPr>
              <a:t>dall’opponente </a:t>
            </a:r>
            <a:r>
              <a:rPr lang="it-IT" dirty="0">
                <a:solidFill>
                  <a:schemeClr val="tx1">
                    <a:lumMod val="85000"/>
                    <a:lumOff val="15000"/>
                  </a:schemeClr>
                </a:solidFill>
              </a:rPr>
              <a:t>che </a:t>
            </a:r>
            <a:r>
              <a:rPr lang="it-IT" dirty="0" smtClean="0">
                <a:solidFill>
                  <a:schemeClr val="tx1">
                    <a:lumMod val="85000"/>
                    <a:lumOff val="15000"/>
                  </a:schemeClr>
                </a:solidFill>
              </a:rPr>
              <a:t>assume, appunto, </a:t>
            </a:r>
            <a:r>
              <a:rPr lang="it-IT" dirty="0">
                <a:solidFill>
                  <a:schemeClr val="tx1">
                    <a:lumMod val="85000"/>
                    <a:lumOff val="15000"/>
                  </a:schemeClr>
                </a:solidFill>
              </a:rPr>
              <a:t>posizione sostanziale di convenuto (così, tra le tante, </a:t>
            </a:r>
            <a:r>
              <a:rPr lang="it-IT" dirty="0" err="1">
                <a:solidFill>
                  <a:schemeClr val="tx1">
                    <a:lumMod val="85000"/>
                    <a:lumOff val="15000"/>
                  </a:schemeClr>
                </a:solidFill>
              </a:rPr>
              <a:t>Cass</a:t>
            </a:r>
            <a:r>
              <a:rPr lang="it-IT" dirty="0">
                <a:solidFill>
                  <a:schemeClr val="tx1">
                    <a:lumMod val="85000"/>
                    <a:lumOff val="15000"/>
                  </a:schemeClr>
                </a:solidFill>
              </a:rPr>
              <a:t>. </a:t>
            </a:r>
            <a:r>
              <a:rPr lang="it-IT" dirty="0" smtClean="0">
                <a:solidFill>
                  <a:schemeClr val="tx1">
                    <a:lumMod val="85000"/>
                    <a:lumOff val="15000"/>
                  </a:schemeClr>
                </a:solidFill>
              </a:rPr>
              <a:t>n. 11417/1997).</a:t>
            </a:r>
            <a:endParaRPr lang="it-IT" dirty="0">
              <a:solidFill>
                <a:schemeClr val="tx1">
                  <a:lumMod val="85000"/>
                  <a:lumOff val="15000"/>
                </a:schemeClr>
              </a:solidFill>
            </a:endParaRPr>
          </a:p>
        </p:txBody>
      </p:sp>
      <p:sp>
        <p:nvSpPr>
          <p:cNvPr id="31747" name="Titolo 1"/>
          <p:cNvSpPr>
            <a:spLocks noGrp="1"/>
          </p:cNvSpPr>
          <p:nvPr>
            <p:ph type="title"/>
          </p:nvPr>
        </p:nvSpPr>
        <p:spPr bwMode="auto">
          <a:xfrm>
            <a:off x="688975" y="1052513"/>
            <a:ext cx="7756525" cy="571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it-IT" altLang="it-IT" dirty="0" smtClean="0"/>
              <a:t>Opposizione a decreto ingiuntivo</a:t>
            </a:r>
          </a:p>
        </p:txBody>
      </p:sp>
    </p:spTree>
    <p:extLst>
      <p:ext uri="{BB962C8B-B14F-4D97-AF65-F5344CB8AC3E}">
        <p14:creationId xmlns:p14="http://schemas.microsoft.com/office/powerpoint/2010/main" val="28632833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92500" lnSpcReduction="20000"/>
          </a:bodyPr>
          <a:lstStyle/>
          <a:p>
            <a:pPr marL="0" indent="0" algn="just" eaLnBrk="1" fontAlgn="auto" hangingPunct="1">
              <a:spcAft>
                <a:spcPts val="0"/>
              </a:spcAft>
              <a:buFont typeface="Arial" pitchFamily="34" charset="0"/>
              <a:buNone/>
              <a:defRPr/>
            </a:pPr>
            <a:r>
              <a:rPr lang="it-IT" dirty="0">
                <a:solidFill>
                  <a:schemeClr val="tx1">
                    <a:lumMod val="85000"/>
                    <a:lumOff val="15000"/>
                  </a:schemeClr>
                </a:solidFill>
              </a:rPr>
              <a:t>Nel caso in cui la tutela </a:t>
            </a:r>
            <a:r>
              <a:rPr lang="it-IT" dirty="0" smtClean="0">
                <a:solidFill>
                  <a:schemeClr val="tx1">
                    <a:lumMod val="85000"/>
                    <a:lumOff val="15000"/>
                  </a:schemeClr>
                </a:solidFill>
              </a:rPr>
              <a:t>sia </a:t>
            </a:r>
            <a:r>
              <a:rPr lang="it-IT" dirty="0">
                <a:solidFill>
                  <a:schemeClr val="tx1">
                    <a:lumMod val="85000"/>
                    <a:lumOff val="15000"/>
                  </a:schemeClr>
                </a:solidFill>
              </a:rPr>
              <a:t>stata azionata </a:t>
            </a:r>
            <a:r>
              <a:rPr lang="it-IT" dirty="0" smtClean="0">
                <a:solidFill>
                  <a:schemeClr val="tx1">
                    <a:lumMod val="85000"/>
                    <a:lumOff val="15000"/>
                  </a:schemeClr>
                </a:solidFill>
              </a:rPr>
              <a:t>in via monitoria da </a:t>
            </a:r>
            <a:r>
              <a:rPr lang="it-IT" dirty="0">
                <a:solidFill>
                  <a:schemeClr val="tx1">
                    <a:lumMod val="85000"/>
                    <a:lumOff val="15000"/>
                  </a:schemeClr>
                </a:solidFill>
              </a:rPr>
              <a:t>un </a:t>
            </a:r>
            <a:r>
              <a:rPr lang="it-IT" dirty="0" smtClean="0">
                <a:solidFill>
                  <a:schemeClr val="tx1">
                    <a:lumMod val="85000"/>
                    <a:lumOff val="15000"/>
                  </a:schemeClr>
                </a:solidFill>
              </a:rPr>
              <a:t>Istituto </a:t>
            </a:r>
            <a:r>
              <a:rPr lang="it-IT" dirty="0">
                <a:solidFill>
                  <a:schemeClr val="tx1">
                    <a:lumMod val="85000"/>
                    <a:lumOff val="15000"/>
                  </a:schemeClr>
                </a:solidFill>
              </a:rPr>
              <a:t>di credito, alla stregua dei </a:t>
            </a:r>
            <a:r>
              <a:rPr lang="it-IT" dirty="0" smtClean="0">
                <a:solidFill>
                  <a:schemeClr val="tx1">
                    <a:lumMod val="85000"/>
                    <a:lumOff val="15000"/>
                  </a:schemeClr>
                </a:solidFill>
              </a:rPr>
              <a:t>principi già illustrati in </a:t>
            </a:r>
            <a:r>
              <a:rPr lang="it-IT" dirty="0">
                <a:solidFill>
                  <a:schemeClr val="tx1">
                    <a:lumMod val="85000"/>
                    <a:lumOff val="15000"/>
                  </a:schemeClr>
                </a:solidFill>
              </a:rPr>
              <a:t>ordine agli oneri probatori gravanti sulle </a:t>
            </a:r>
            <a:r>
              <a:rPr lang="it-IT" dirty="0" smtClean="0">
                <a:solidFill>
                  <a:schemeClr val="tx1">
                    <a:lumMod val="85000"/>
                    <a:lumOff val="15000"/>
                  </a:schemeClr>
                </a:solidFill>
              </a:rPr>
              <a:t>parti processuali, la </a:t>
            </a:r>
            <a:r>
              <a:rPr lang="it-IT" dirty="0">
                <a:solidFill>
                  <a:schemeClr val="tx1">
                    <a:lumMod val="85000"/>
                    <a:lumOff val="15000"/>
                  </a:schemeClr>
                </a:solidFill>
              </a:rPr>
              <a:t>certificazione prodotta attestante le risultanze del saldo contabile dei conti correnti, la cui conformità ed autenticità è attestata ai sensi art. 50 D. </a:t>
            </a:r>
            <a:r>
              <a:rPr lang="it-IT" dirty="0" err="1">
                <a:solidFill>
                  <a:schemeClr val="tx1">
                    <a:lumMod val="85000"/>
                    <a:lumOff val="15000"/>
                  </a:schemeClr>
                </a:solidFill>
              </a:rPr>
              <a:t>Lgs</a:t>
            </a:r>
            <a:r>
              <a:rPr lang="it-IT" dirty="0">
                <a:solidFill>
                  <a:schemeClr val="tx1">
                    <a:lumMod val="85000"/>
                    <a:lumOff val="15000"/>
                  </a:schemeClr>
                </a:solidFill>
              </a:rPr>
              <a:t>. n. </a:t>
            </a:r>
            <a:r>
              <a:rPr lang="it-IT" dirty="0" smtClean="0">
                <a:solidFill>
                  <a:schemeClr val="tx1">
                    <a:lumMod val="85000"/>
                    <a:lumOff val="15000"/>
                  </a:schemeClr>
                </a:solidFill>
              </a:rPr>
              <a:t>385/1993, integra </a:t>
            </a:r>
            <a:r>
              <a:rPr lang="it-IT" dirty="0">
                <a:solidFill>
                  <a:schemeClr val="tx1">
                    <a:lumMod val="85000"/>
                    <a:lumOff val="15000"/>
                  </a:schemeClr>
                </a:solidFill>
              </a:rPr>
              <a:t>prova scritta del credito idonea a valere nell’ambito di un procedimento monitorio e validamente </a:t>
            </a:r>
            <a:r>
              <a:rPr lang="it-IT" dirty="0" smtClean="0">
                <a:solidFill>
                  <a:schemeClr val="tx1">
                    <a:lumMod val="85000"/>
                    <a:lumOff val="15000"/>
                  </a:schemeClr>
                </a:solidFill>
              </a:rPr>
              <a:t>valutabile ai fini della emissione </a:t>
            </a:r>
            <a:r>
              <a:rPr lang="it-IT" dirty="0">
                <a:solidFill>
                  <a:schemeClr val="tx1">
                    <a:lumMod val="85000"/>
                    <a:lumOff val="15000"/>
                  </a:schemeClr>
                </a:solidFill>
              </a:rPr>
              <a:t>del decreto </a:t>
            </a:r>
            <a:r>
              <a:rPr lang="it-IT" dirty="0" smtClean="0">
                <a:solidFill>
                  <a:schemeClr val="tx1">
                    <a:lumMod val="85000"/>
                    <a:lumOff val="15000"/>
                  </a:schemeClr>
                </a:solidFill>
              </a:rPr>
              <a:t>ingiuntivo.</a:t>
            </a:r>
            <a:endParaRPr lang="it-IT" dirty="0">
              <a:solidFill>
                <a:schemeClr val="tx1">
                  <a:lumMod val="85000"/>
                  <a:lumOff val="15000"/>
                </a:schemeClr>
              </a:solidFill>
            </a:endParaRPr>
          </a:p>
        </p:txBody>
      </p:sp>
      <p:sp>
        <p:nvSpPr>
          <p:cNvPr id="32771" name="Titolo 1"/>
          <p:cNvSpPr>
            <a:spLocks noGrp="1"/>
          </p:cNvSpPr>
          <p:nvPr>
            <p:ph type="title"/>
          </p:nvPr>
        </p:nvSpPr>
        <p:spPr bwMode="auto">
          <a:xfrm>
            <a:off x="688975" y="1123950"/>
            <a:ext cx="7756525" cy="500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it-IT" altLang="it-IT" dirty="0" smtClean="0"/>
              <a:t>Opposizione a decreto ingiuntivo</a:t>
            </a:r>
          </a:p>
        </p:txBody>
      </p:sp>
    </p:spTree>
    <p:extLst>
      <p:ext uri="{BB962C8B-B14F-4D97-AF65-F5344CB8AC3E}">
        <p14:creationId xmlns:p14="http://schemas.microsoft.com/office/powerpoint/2010/main" val="29590808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85000" lnSpcReduction="20000"/>
          </a:bodyPr>
          <a:lstStyle/>
          <a:p>
            <a:pPr marL="0" indent="0" algn="just" eaLnBrk="1" fontAlgn="auto" hangingPunct="1">
              <a:spcAft>
                <a:spcPts val="0"/>
              </a:spcAft>
              <a:buFont typeface="Arial" pitchFamily="34" charset="0"/>
              <a:buNone/>
              <a:defRPr/>
            </a:pPr>
            <a:r>
              <a:rPr lang="it-IT" dirty="0" smtClean="0">
                <a:solidFill>
                  <a:schemeClr val="tx1">
                    <a:lumMod val="85000"/>
                    <a:lumOff val="15000"/>
                  </a:schemeClr>
                </a:solidFill>
              </a:rPr>
              <a:t>Tale documento può non assumere pregnante </a:t>
            </a:r>
            <a:r>
              <a:rPr lang="it-IT" dirty="0">
                <a:solidFill>
                  <a:schemeClr val="tx1">
                    <a:lumMod val="85000"/>
                    <a:lumOff val="15000"/>
                  </a:schemeClr>
                </a:solidFill>
              </a:rPr>
              <a:t>valenza probatoria nel giudizio </a:t>
            </a:r>
            <a:r>
              <a:rPr lang="it-IT" dirty="0" smtClean="0">
                <a:solidFill>
                  <a:schemeClr val="tx1">
                    <a:lumMod val="85000"/>
                    <a:lumOff val="15000"/>
                  </a:schemeClr>
                </a:solidFill>
              </a:rPr>
              <a:t>a </a:t>
            </a:r>
            <a:r>
              <a:rPr lang="it-IT" dirty="0">
                <a:solidFill>
                  <a:schemeClr val="tx1">
                    <a:lumMod val="85000"/>
                    <a:lumOff val="15000"/>
                  </a:schemeClr>
                </a:solidFill>
              </a:rPr>
              <a:t>cognizione piena instaurato a seguito della proposizione </a:t>
            </a:r>
            <a:r>
              <a:rPr lang="it-IT" dirty="0" smtClean="0">
                <a:solidFill>
                  <a:schemeClr val="tx1">
                    <a:lumMod val="85000"/>
                    <a:lumOff val="15000"/>
                  </a:schemeClr>
                </a:solidFill>
              </a:rPr>
              <a:t>dell’opposizione, </a:t>
            </a:r>
            <a:r>
              <a:rPr lang="it-IT" dirty="0">
                <a:solidFill>
                  <a:schemeClr val="tx1">
                    <a:lumMod val="85000"/>
                    <a:lumOff val="15000"/>
                  </a:schemeClr>
                </a:solidFill>
              </a:rPr>
              <a:t>nel quale la </a:t>
            </a:r>
            <a:r>
              <a:rPr lang="it-IT" dirty="0" smtClean="0">
                <a:solidFill>
                  <a:schemeClr val="tx1">
                    <a:lumMod val="85000"/>
                    <a:lumOff val="15000"/>
                  </a:schemeClr>
                </a:solidFill>
              </a:rPr>
              <a:t>Banca </a:t>
            </a:r>
            <a:r>
              <a:rPr lang="it-IT" dirty="0">
                <a:solidFill>
                  <a:schemeClr val="tx1">
                    <a:lumMod val="85000"/>
                    <a:lumOff val="15000"/>
                  </a:schemeClr>
                </a:solidFill>
              </a:rPr>
              <a:t>è onerata di depositare </a:t>
            </a:r>
            <a:r>
              <a:rPr lang="it-IT" dirty="0" smtClean="0">
                <a:solidFill>
                  <a:schemeClr val="tx1">
                    <a:lumMod val="85000"/>
                    <a:lumOff val="15000"/>
                  </a:schemeClr>
                </a:solidFill>
              </a:rPr>
              <a:t>oltre al contratto, </a:t>
            </a:r>
            <a:r>
              <a:rPr lang="it-IT" dirty="0">
                <a:solidFill>
                  <a:schemeClr val="tx1">
                    <a:lumMod val="85000"/>
                    <a:lumOff val="15000"/>
                  </a:schemeClr>
                </a:solidFill>
              </a:rPr>
              <a:t>dal quale il rapporto </a:t>
            </a:r>
            <a:r>
              <a:rPr lang="it-IT" dirty="0" smtClean="0">
                <a:solidFill>
                  <a:schemeClr val="tx1">
                    <a:lumMod val="85000"/>
                    <a:lumOff val="15000"/>
                  </a:schemeClr>
                </a:solidFill>
              </a:rPr>
              <a:t>trae origine, anche prova documentale afferente le successive modifiche, e </a:t>
            </a:r>
            <a:r>
              <a:rPr lang="it-IT" dirty="0">
                <a:solidFill>
                  <a:schemeClr val="tx1">
                    <a:lumMod val="85000"/>
                    <a:lumOff val="15000"/>
                  </a:schemeClr>
                </a:solidFill>
              </a:rPr>
              <a:t>gli estratti </a:t>
            </a:r>
            <a:r>
              <a:rPr lang="it-IT" dirty="0" smtClean="0">
                <a:solidFill>
                  <a:schemeClr val="tx1">
                    <a:lumMod val="85000"/>
                    <a:lumOff val="15000"/>
                  </a:schemeClr>
                </a:solidFill>
              </a:rPr>
              <a:t>conto </a:t>
            </a:r>
            <a:r>
              <a:rPr lang="it-IT" dirty="0">
                <a:solidFill>
                  <a:schemeClr val="tx1">
                    <a:lumMod val="85000"/>
                    <a:lumOff val="15000"/>
                  </a:schemeClr>
                </a:solidFill>
              </a:rPr>
              <a:t>completi con l’annotazione di tutte le poste di dare ed avere intercorrenti tra le parti, la cui efficacia probatoria piena discende dalla specifica previsione dell’art. 1832 c.c., sicché il saldo conto può assumere solo valore indiziario, la cui portata è liberamente apprezzabile dal </a:t>
            </a:r>
            <a:r>
              <a:rPr lang="it-IT" dirty="0" smtClean="0">
                <a:solidFill>
                  <a:schemeClr val="tx1">
                    <a:lumMod val="85000"/>
                    <a:lumOff val="15000"/>
                  </a:schemeClr>
                </a:solidFill>
              </a:rPr>
              <a:t>Giudice.</a:t>
            </a:r>
            <a:endParaRPr lang="it-IT" dirty="0">
              <a:solidFill>
                <a:schemeClr val="tx1">
                  <a:lumMod val="85000"/>
                  <a:lumOff val="15000"/>
                </a:schemeClr>
              </a:solidFill>
            </a:endParaRPr>
          </a:p>
          <a:p>
            <a:pPr marL="0" indent="0" algn="just" eaLnBrk="1" fontAlgn="auto" hangingPunct="1">
              <a:spcAft>
                <a:spcPts val="0"/>
              </a:spcAft>
              <a:buFont typeface="Arial" pitchFamily="34" charset="0"/>
              <a:buNone/>
              <a:defRPr/>
            </a:pPr>
            <a:endParaRPr lang="it-IT" dirty="0">
              <a:solidFill>
                <a:schemeClr val="tx1">
                  <a:lumMod val="85000"/>
                  <a:lumOff val="15000"/>
                </a:schemeClr>
              </a:solidFill>
            </a:endParaRPr>
          </a:p>
        </p:txBody>
      </p:sp>
      <p:sp>
        <p:nvSpPr>
          <p:cNvPr id="33795" name="Tito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it-IT" altLang="it-IT" dirty="0" smtClean="0"/>
              <a:t>Opposizione a decreto ingiuntivo</a:t>
            </a:r>
          </a:p>
        </p:txBody>
      </p:sp>
    </p:spTree>
    <p:extLst>
      <p:ext uri="{BB962C8B-B14F-4D97-AF65-F5344CB8AC3E}">
        <p14:creationId xmlns:p14="http://schemas.microsoft.com/office/powerpoint/2010/main" val="13620571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457200" y="1196975"/>
            <a:ext cx="8229600"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ea typeface="Microsoft YaHei" charset="-122"/>
              </a:defRPr>
            </a:lvl1pPr>
            <a:lvl2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ea typeface="Microsoft YaHei" charset="-122"/>
              </a:defRPr>
            </a:lvl2pPr>
            <a:lvl3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ea typeface="Microsoft YaHei" charset="-122"/>
              </a:defRPr>
            </a:lvl3pPr>
            <a:lvl4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ea typeface="Microsoft YaHei" charset="-122"/>
              </a:defRPr>
            </a:lvl4pPr>
            <a:lvl5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bg1"/>
                </a:solidFill>
                <a:latin typeface="Arial" charset="0"/>
                <a:ea typeface="Microsoft YaHei" charset="-122"/>
              </a:defRPr>
            </a:lvl9pPr>
          </a:lstStyle>
          <a:p>
            <a:pPr algn="ctr" eaLnBrk="1" hangingPunct="1">
              <a:buSzPct val="45000"/>
              <a:buFont typeface="Wingdings" charset="2"/>
              <a:buNone/>
              <a:defRPr/>
            </a:pPr>
            <a:r>
              <a:rPr lang="it-IT" sz="2400" b="1" dirty="0" smtClean="0">
                <a:solidFill>
                  <a:srgbClr val="333333"/>
                </a:solidFill>
                <a:cs typeface="Arial" charset="0"/>
              </a:rPr>
              <a:t/>
            </a:r>
            <a:br>
              <a:rPr lang="it-IT" sz="2400" b="1" dirty="0" smtClean="0">
                <a:solidFill>
                  <a:srgbClr val="333333"/>
                </a:solidFill>
                <a:cs typeface="Arial" charset="0"/>
              </a:rPr>
            </a:br>
            <a:r>
              <a:rPr lang="it-IT" sz="3200" b="1" i="1" dirty="0" smtClean="0">
                <a:solidFill>
                  <a:srgbClr val="FF0000"/>
                </a:solidFill>
                <a:effectLst>
                  <a:outerShdw blurRad="38100" dist="38100" dir="2700000" algn="tl">
                    <a:srgbClr val="000000">
                      <a:alpha val="43137"/>
                    </a:srgbClr>
                  </a:outerShdw>
                </a:effectLst>
                <a:cs typeface="Arial" charset="0"/>
              </a:rPr>
              <a:t>Fascicolo del monitorio e opposizione</a:t>
            </a:r>
            <a:r>
              <a:rPr lang="it-IT" sz="2400" b="1" dirty="0" smtClean="0">
                <a:solidFill>
                  <a:srgbClr val="333333"/>
                </a:solidFill>
                <a:cs typeface="Arial" charset="0"/>
              </a:rPr>
              <a:t/>
            </a:r>
            <a:br>
              <a:rPr lang="it-IT" sz="2400" b="1" dirty="0" smtClean="0">
                <a:solidFill>
                  <a:srgbClr val="333333"/>
                </a:solidFill>
                <a:cs typeface="Arial" charset="0"/>
              </a:rPr>
            </a:br>
            <a:endParaRPr lang="it-IT" sz="2400" b="1" dirty="0" smtClean="0">
              <a:solidFill>
                <a:srgbClr val="333333"/>
              </a:solidFill>
              <a:cs typeface="Arial" charset="0"/>
            </a:endParaRPr>
          </a:p>
        </p:txBody>
      </p:sp>
      <p:sp>
        <p:nvSpPr>
          <p:cNvPr id="34819"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1pPr>
            <a:lvl2pPr marL="742950" indent="-28575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2pPr>
            <a:lvl3pPr marL="11430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3pPr>
            <a:lvl4pPr marL="16002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4pPr>
            <a:lvl5pPr marL="20574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9pPr>
          </a:lstStyle>
          <a:p>
            <a:pPr algn="just" eaLnBrk="1" hangingPunct="1">
              <a:lnSpc>
                <a:spcPct val="80000"/>
              </a:lnSpc>
              <a:spcBef>
                <a:spcPts val="750"/>
              </a:spcBef>
            </a:pPr>
            <a:endParaRPr lang="it-IT" altLang="it-IT" sz="2600" b="1">
              <a:solidFill>
                <a:srgbClr val="000000"/>
              </a:solidFill>
              <a:ea typeface="Microsoft YaHei" pitchFamily="34" charset="-122"/>
            </a:endParaRPr>
          </a:p>
          <a:p>
            <a:pPr algn="just" eaLnBrk="1" hangingPunct="1">
              <a:lnSpc>
                <a:spcPct val="80000"/>
              </a:lnSpc>
              <a:spcBef>
                <a:spcPts val="750"/>
              </a:spcBef>
            </a:pPr>
            <a:r>
              <a:rPr lang="it-IT" altLang="it-IT" sz="2600" b="1">
                <a:solidFill>
                  <a:srgbClr val="000000"/>
                </a:solidFill>
                <a:ea typeface="Microsoft YaHei" pitchFamily="34" charset="-122"/>
              </a:rPr>
              <a:t>Cassazione Sez. Unite Civ. n. 14475/2015 </a:t>
            </a:r>
            <a:r>
              <a:rPr lang="it-IT" altLang="it-IT" sz="2600">
                <a:solidFill>
                  <a:srgbClr val="000000"/>
                </a:solidFill>
                <a:ea typeface="Microsoft YaHei" pitchFamily="34" charset="-122"/>
              </a:rPr>
              <a:t>:</a:t>
            </a:r>
          </a:p>
          <a:p>
            <a:pPr algn="just" eaLnBrk="1" hangingPunct="1">
              <a:lnSpc>
                <a:spcPct val="80000"/>
              </a:lnSpc>
              <a:spcBef>
                <a:spcPts val="750"/>
              </a:spcBef>
            </a:pPr>
            <a:r>
              <a:rPr lang="it-IT" altLang="it-IT" sz="2600" i="1">
                <a:solidFill>
                  <a:srgbClr val="000000"/>
                </a:solidFill>
                <a:ea typeface="Microsoft YaHei" pitchFamily="34" charset="-122"/>
              </a:rPr>
              <a:t>«L'art. 345 c.p.c., comma 3, (nel testo introdotto dalla L. 26 novembre 1990, n. 353, art. 52, con decorrenza dal 30 aprile 1995), deve essere interpretato nel senso che, i documenti allegati alla richiesta di decreto ingiuntivo, anche qualora non siano stati nuovamente prodotti nella fase di opposizione, non possono essere considerati nuovi e pertanto, se allegati all'atto di appello contro la sentenza che ha definito il giudizio di primo grado, devono essere ritenuti ammissibili"..</a:t>
            </a:r>
            <a:r>
              <a:rPr lang="it-IT" altLang="it-IT" sz="2600">
                <a:solidFill>
                  <a:srgbClr val="000000"/>
                </a:solidFill>
                <a:ea typeface="Microsoft YaHei" pitchFamily="34" charset="-122"/>
              </a:rPr>
              <a:t>».</a:t>
            </a:r>
          </a:p>
        </p:txBody>
      </p:sp>
    </p:spTree>
    <p:extLst>
      <p:ext uri="{BB962C8B-B14F-4D97-AF65-F5344CB8AC3E}">
        <p14:creationId xmlns:p14="http://schemas.microsoft.com/office/powerpoint/2010/main" val="18545879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egnaposto contenuto 2"/>
          <p:cNvSpPr>
            <a:spLocks noGrp="1"/>
          </p:cNvSpPr>
          <p:nvPr>
            <p:ph idx="1"/>
          </p:nvPr>
        </p:nvSpPr>
        <p:spPr/>
        <p:txBody>
          <a:bodyPr rtlCol="0">
            <a:normAutofit/>
          </a:bodyPr>
          <a:lstStyle/>
          <a:p>
            <a:pPr marL="0" indent="0" algn="just" eaLnBrk="1" fontAlgn="auto" hangingPunct="1">
              <a:spcAft>
                <a:spcPts val="0"/>
              </a:spcAft>
              <a:buFont typeface="Arial" charset="0"/>
              <a:buNone/>
              <a:defRPr/>
            </a:pPr>
            <a:r>
              <a:rPr lang="it-IT" sz="2200" dirty="0" smtClean="0">
                <a:solidFill>
                  <a:schemeClr val="tx1">
                    <a:lumMod val="85000"/>
                    <a:lumOff val="15000"/>
                  </a:schemeClr>
                </a:solidFill>
              </a:rPr>
              <a:t>La giurisprudenza, anche della Suprema Corte, ha affermato che incombe sul correntista-attore la prova non solo dell’avvenuto pagamento, ma anche «dell’inesistenza di una causa giustificativa del pagamento per la parte che si assume non dovuta» (mancanza di causa </a:t>
            </a:r>
            <a:r>
              <a:rPr lang="it-IT" sz="2200" dirty="0" err="1" smtClean="0">
                <a:solidFill>
                  <a:schemeClr val="tx1">
                    <a:lumMod val="85000"/>
                    <a:lumOff val="15000"/>
                  </a:schemeClr>
                </a:solidFill>
              </a:rPr>
              <a:t>debendi</a:t>
            </a:r>
            <a:r>
              <a:rPr lang="it-IT" sz="2200" dirty="0" smtClean="0">
                <a:solidFill>
                  <a:schemeClr val="tx1">
                    <a:lumMod val="85000"/>
                    <a:lumOff val="15000"/>
                  </a:schemeClr>
                </a:solidFill>
              </a:rPr>
              <a:t>) ovvero del successivo venir meno di questa. Pertanto, nel caso in cui sia il correntista ad agire in giudizio per la ripetizione di indebito, incombe sullo stesso, ai sensi e per gli effetti dell’art. 2967, primo comma, codice civile, l’onere di allegare i fatti posti a base della domanda, ossia dimostrare l’esistenza di specifiche poste passive del conto corrente oggetto di causa, rispetto alle quali l’applicazione delle stesse avrebbe determinato esborsi maggiori rispetto a quelli contrattualmente dovuti.</a:t>
            </a:r>
          </a:p>
        </p:txBody>
      </p:sp>
      <p:sp>
        <p:nvSpPr>
          <p:cNvPr id="8195" name="Titolo 1"/>
          <p:cNvSpPr>
            <a:spLocks noGrp="1"/>
          </p:cNvSpPr>
          <p:nvPr>
            <p:ph type="title"/>
          </p:nvPr>
        </p:nvSpPr>
        <p:spPr bwMode="auto">
          <a:xfrm>
            <a:off x="688975" y="1123950"/>
            <a:ext cx="7756525" cy="500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it-IT" altLang="it-IT" i="1" dirty="0" smtClean="0"/>
              <a:t>Onere di allegazione</a:t>
            </a:r>
            <a:endParaRPr lang="it-IT" altLang="it-IT" dirty="0" smtClean="0"/>
          </a:p>
        </p:txBody>
      </p:sp>
    </p:spTree>
    <p:extLst>
      <p:ext uri="{BB962C8B-B14F-4D97-AF65-F5344CB8AC3E}">
        <p14:creationId xmlns:p14="http://schemas.microsoft.com/office/powerpoint/2010/main" val="4545886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85000" lnSpcReduction="20000"/>
          </a:bodyPr>
          <a:lstStyle/>
          <a:p>
            <a:pPr marL="0" indent="0" algn="just" eaLnBrk="1" fontAlgn="auto" hangingPunct="1">
              <a:spcAft>
                <a:spcPts val="0"/>
              </a:spcAft>
              <a:buFont typeface="Arial" pitchFamily="34" charset="0"/>
              <a:buNone/>
              <a:defRPr/>
            </a:pPr>
            <a:r>
              <a:rPr lang="it-IT" dirty="0" smtClean="0">
                <a:solidFill>
                  <a:schemeClr val="tx1">
                    <a:lumMod val="85000"/>
                    <a:lumOff val="15000"/>
                  </a:schemeClr>
                </a:solidFill>
              </a:rPr>
              <a:t>In </a:t>
            </a:r>
            <a:r>
              <a:rPr lang="it-IT" dirty="0">
                <a:solidFill>
                  <a:schemeClr val="tx1">
                    <a:lumMod val="85000"/>
                    <a:lumOff val="15000"/>
                  </a:schemeClr>
                </a:solidFill>
              </a:rPr>
              <a:t>materia di opposizione a decreto ingiuntivo, </a:t>
            </a:r>
            <a:r>
              <a:rPr lang="it-IT" dirty="0" smtClean="0">
                <a:solidFill>
                  <a:schemeClr val="tx1">
                    <a:lumMod val="85000"/>
                    <a:lumOff val="15000"/>
                  </a:schemeClr>
                </a:solidFill>
              </a:rPr>
              <a:t>vige il principio secondo </a:t>
            </a:r>
            <a:r>
              <a:rPr lang="it-IT" dirty="0">
                <a:solidFill>
                  <a:schemeClr val="tx1">
                    <a:lumMod val="85000"/>
                    <a:lumOff val="15000"/>
                  </a:schemeClr>
                </a:solidFill>
              </a:rPr>
              <a:t>cui l’onere probatorio incombe sulla banca la quale, dovendo provare il credito ingiunto, deve produrre in giudizio </a:t>
            </a:r>
            <a:r>
              <a:rPr lang="it-IT" b="1" dirty="0">
                <a:solidFill>
                  <a:schemeClr val="tx1">
                    <a:lumMod val="85000"/>
                    <a:lumOff val="15000"/>
                  </a:schemeClr>
                </a:solidFill>
              </a:rPr>
              <a:t>tutti</a:t>
            </a:r>
            <a:r>
              <a:rPr lang="it-IT" dirty="0">
                <a:solidFill>
                  <a:schemeClr val="tx1">
                    <a:lumMod val="85000"/>
                    <a:lumOff val="15000"/>
                  </a:schemeClr>
                </a:solidFill>
              </a:rPr>
              <a:t> gli estratti conto del rapporto dal quale scaturisce il saldo debitorio, senza poter invocare l’onere di conservazione della predetta documentazione per un periodo </a:t>
            </a:r>
            <a:r>
              <a:rPr lang="it-IT" dirty="0" smtClean="0">
                <a:solidFill>
                  <a:schemeClr val="tx1">
                    <a:lumMod val="85000"/>
                    <a:lumOff val="15000"/>
                  </a:schemeClr>
                </a:solidFill>
              </a:rPr>
              <a:t>massimo di </a:t>
            </a:r>
            <a:r>
              <a:rPr lang="it-IT" dirty="0">
                <a:solidFill>
                  <a:schemeClr val="tx1">
                    <a:lumMod val="85000"/>
                    <a:lumOff val="15000"/>
                  </a:schemeClr>
                </a:solidFill>
              </a:rPr>
              <a:t>dieci anni, ai sensi dell’art. 2220 c.c</a:t>
            </a:r>
            <a:r>
              <a:rPr lang="it-IT" dirty="0" smtClean="0">
                <a:solidFill>
                  <a:schemeClr val="tx1">
                    <a:lumMod val="85000"/>
                    <a:lumOff val="15000"/>
                  </a:schemeClr>
                </a:solidFill>
              </a:rPr>
              <a:t>.: «</a:t>
            </a:r>
            <a:r>
              <a:rPr lang="it-IT" i="1" dirty="0" smtClean="0">
                <a:solidFill>
                  <a:schemeClr val="tx1">
                    <a:lumMod val="85000"/>
                    <a:lumOff val="15000"/>
                  </a:schemeClr>
                </a:solidFill>
              </a:rPr>
              <a:t>La </a:t>
            </a:r>
            <a:r>
              <a:rPr lang="it-IT" i="1" dirty="0">
                <a:solidFill>
                  <a:schemeClr val="tx1">
                    <a:lumMod val="85000"/>
                    <a:lumOff val="15000"/>
                  </a:schemeClr>
                </a:solidFill>
              </a:rPr>
              <a:t>banca ricorrente confonde l'onere di conservazione della documentazione contabile con l'onere della prova del credito. Il fatto di non essere tenuta a conservare le scritture contabili oltre i dieci anni dalla loro ultima registrazione non esonera la parte che vi </a:t>
            </a:r>
            <a:r>
              <a:rPr lang="it-IT" i="1" dirty="0" smtClean="0">
                <a:solidFill>
                  <a:schemeClr val="tx1">
                    <a:lumMod val="85000"/>
                    <a:lumOff val="15000"/>
                  </a:schemeClr>
                </a:solidFill>
              </a:rPr>
              <a:t>è tenuta </a:t>
            </a:r>
            <a:r>
              <a:rPr lang="it-IT" i="1" dirty="0">
                <a:solidFill>
                  <a:schemeClr val="tx1">
                    <a:lumMod val="85000"/>
                    <a:lumOff val="15000"/>
                  </a:schemeClr>
                </a:solidFill>
              </a:rPr>
              <a:t>dall'onere di provare il proprio </a:t>
            </a:r>
            <a:r>
              <a:rPr lang="it-IT" i="1" dirty="0" smtClean="0">
                <a:solidFill>
                  <a:schemeClr val="tx1">
                    <a:lumMod val="85000"/>
                    <a:lumOff val="15000"/>
                  </a:schemeClr>
                </a:solidFill>
              </a:rPr>
              <a:t>credito.».</a:t>
            </a:r>
            <a:endParaRPr lang="it-IT" dirty="0">
              <a:solidFill>
                <a:schemeClr val="tx1">
                  <a:lumMod val="85000"/>
                  <a:lumOff val="15000"/>
                </a:schemeClr>
              </a:solidFill>
            </a:endParaRPr>
          </a:p>
          <a:p>
            <a:pPr marL="0" indent="0" algn="just" eaLnBrk="1" fontAlgn="auto" hangingPunct="1">
              <a:spcAft>
                <a:spcPts val="0"/>
              </a:spcAft>
              <a:buFont typeface="Arial" pitchFamily="34" charset="0"/>
              <a:buNone/>
              <a:defRPr/>
            </a:pPr>
            <a:endParaRPr lang="it-IT" dirty="0">
              <a:solidFill>
                <a:schemeClr val="tx1">
                  <a:lumMod val="85000"/>
                  <a:lumOff val="15000"/>
                </a:schemeClr>
              </a:solidFill>
            </a:endParaRPr>
          </a:p>
        </p:txBody>
      </p:sp>
      <p:sp>
        <p:nvSpPr>
          <p:cNvPr id="35843" name="Titolo 1"/>
          <p:cNvSpPr>
            <a:spLocks noGrp="1"/>
          </p:cNvSpPr>
          <p:nvPr>
            <p:ph type="title"/>
          </p:nvPr>
        </p:nvSpPr>
        <p:spPr bwMode="auto">
          <a:xfrm>
            <a:off x="688975" y="980728"/>
            <a:ext cx="7756525" cy="64328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it-IT" altLang="it-IT" dirty="0" err="1" smtClean="0"/>
              <a:t>Cass</a:t>
            </a:r>
            <a:r>
              <a:rPr lang="it-IT" altLang="it-IT" dirty="0" smtClean="0"/>
              <a:t>. civ. n. 23974/2010</a:t>
            </a:r>
          </a:p>
        </p:txBody>
      </p:sp>
    </p:spTree>
    <p:extLst>
      <p:ext uri="{BB962C8B-B14F-4D97-AF65-F5344CB8AC3E}">
        <p14:creationId xmlns:p14="http://schemas.microsoft.com/office/powerpoint/2010/main" val="40978118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92500" lnSpcReduction="10000"/>
          </a:bodyPr>
          <a:lstStyle/>
          <a:p>
            <a:pPr marL="0" indent="0" algn="just" eaLnBrk="1" fontAlgn="auto" hangingPunct="1">
              <a:spcAft>
                <a:spcPts val="0"/>
              </a:spcAft>
              <a:buFont typeface="Arial" pitchFamily="34" charset="0"/>
              <a:buNone/>
              <a:defRPr/>
            </a:pPr>
            <a:r>
              <a:rPr lang="it-IT" dirty="0" smtClean="0">
                <a:solidFill>
                  <a:schemeClr val="tx1">
                    <a:lumMod val="85000"/>
                    <a:lumOff val="15000"/>
                  </a:schemeClr>
                </a:solidFill>
              </a:rPr>
              <a:t>Ove </a:t>
            </a:r>
            <a:r>
              <a:rPr lang="it-IT" dirty="0">
                <a:solidFill>
                  <a:schemeClr val="tx1">
                    <a:lumMod val="85000"/>
                    <a:lumOff val="15000"/>
                  </a:schemeClr>
                </a:solidFill>
              </a:rPr>
              <a:t>sia la </a:t>
            </a:r>
            <a:r>
              <a:rPr lang="it-IT" dirty="0" smtClean="0">
                <a:solidFill>
                  <a:schemeClr val="tx1">
                    <a:lumMod val="85000"/>
                    <a:lumOff val="15000"/>
                  </a:schemeClr>
                </a:solidFill>
              </a:rPr>
              <a:t>Banca </a:t>
            </a:r>
            <a:r>
              <a:rPr lang="it-IT" dirty="0">
                <a:solidFill>
                  <a:schemeClr val="tx1">
                    <a:lumMod val="85000"/>
                    <a:lumOff val="15000"/>
                  </a:schemeClr>
                </a:solidFill>
              </a:rPr>
              <a:t>ad agire per il pagamento, </a:t>
            </a:r>
            <a:r>
              <a:rPr lang="it-IT" dirty="0" smtClean="0">
                <a:solidFill>
                  <a:schemeClr val="tx1">
                    <a:lumMod val="85000"/>
                    <a:lumOff val="15000"/>
                  </a:schemeClr>
                </a:solidFill>
              </a:rPr>
              <a:t>essa </a:t>
            </a:r>
            <a:r>
              <a:rPr lang="it-IT" dirty="0">
                <a:solidFill>
                  <a:schemeClr val="tx1">
                    <a:lumMod val="85000"/>
                    <a:lumOff val="15000"/>
                  </a:schemeClr>
                </a:solidFill>
              </a:rPr>
              <a:t>non </a:t>
            </a:r>
            <a:r>
              <a:rPr lang="it-IT" dirty="0" smtClean="0">
                <a:solidFill>
                  <a:schemeClr val="tx1">
                    <a:lumMod val="85000"/>
                    <a:lumOff val="15000"/>
                  </a:schemeClr>
                </a:solidFill>
              </a:rPr>
              <a:t>può </a:t>
            </a:r>
            <a:r>
              <a:rPr lang="it-IT" dirty="0">
                <a:solidFill>
                  <a:schemeClr val="tx1">
                    <a:lumMod val="85000"/>
                    <a:lumOff val="15000"/>
                  </a:schemeClr>
                </a:solidFill>
              </a:rPr>
              <a:t>sottrarsi all'onere di provare il proprio credito invocando l'insussistenza dell'obbligo di conservare le scritture contabili oltre dieci anni dalla data dell'ultima registrazione </a:t>
            </a:r>
            <a:r>
              <a:rPr lang="it-IT" i="1" dirty="0">
                <a:solidFill>
                  <a:schemeClr val="tx1">
                    <a:lumMod val="85000"/>
                    <a:lumOff val="15000"/>
                  </a:schemeClr>
                </a:solidFill>
              </a:rPr>
              <a:t>ex</a:t>
            </a:r>
            <a:r>
              <a:rPr lang="it-IT" dirty="0">
                <a:solidFill>
                  <a:schemeClr val="tx1">
                    <a:lumMod val="85000"/>
                    <a:lumOff val="15000"/>
                  </a:schemeClr>
                </a:solidFill>
              </a:rPr>
              <a:t> artt. 2220 c.c. e 119 </a:t>
            </a:r>
            <a:r>
              <a:rPr lang="it-IT" dirty="0" smtClean="0">
                <a:solidFill>
                  <a:schemeClr val="tx1">
                    <a:lumMod val="85000"/>
                    <a:lumOff val="15000"/>
                  </a:schemeClr>
                </a:solidFill>
              </a:rPr>
              <a:t>T.U.B., poiché </a:t>
            </a:r>
            <a:r>
              <a:rPr lang="it-IT" dirty="0">
                <a:solidFill>
                  <a:schemeClr val="tx1">
                    <a:lumMod val="85000"/>
                    <a:lumOff val="15000"/>
                  </a:schemeClr>
                </a:solidFill>
              </a:rPr>
              <a:t>tale obbligo, volto ad assicurare una più penetrante tutela dei terzi estranei all'attività imprenditoriale, non </a:t>
            </a:r>
            <a:r>
              <a:rPr lang="it-IT" dirty="0" smtClean="0">
                <a:solidFill>
                  <a:schemeClr val="tx1">
                    <a:lumMod val="85000"/>
                    <a:lumOff val="15000"/>
                  </a:schemeClr>
                </a:solidFill>
              </a:rPr>
              <a:t>può sollevarla </a:t>
            </a:r>
            <a:r>
              <a:rPr lang="it-IT" dirty="0">
                <a:solidFill>
                  <a:schemeClr val="tx1">
                    <a:lumMod val="85000"/>
                    <a:lumOff val="15000"/>
                  </a:schemeClr>
                </a:solidFill>
              </a:rPr>
              <a:t>dall'onere della prova piena del </a:t>
            </a:r>
            <a:r>
              <a:rPr lang="it-IT" dirty="0" smtClean="0">
                <a:solidFill>
                  <a:schemeClr val="tx1">
                    <a:lumMod val="85000"/>
                    <a:lumOff val="15000"/>
                  </a:schemeClr>
                </a:solidFill>
              </a:rPr>
              <a:t>proprio credito </a:t>
            </a:r>
            <a:r>
              <a:rPr lang="it-IT" dirty="0">
                <a:solidFill>
                  <a:schemeClr val="tx1">
                    <a:lumMod val="85000"/>
                    <a:lumOff val="15000"/>
                  </a:schemeClr>
                </a:solidFill>
              </a:rPr>
              <a:t>vantato anche per il periodo </a:t>
            </a:r>
            <a:r>
              <a:rPr lang="it-IT" dirty="0" smtClean="0">
                <a:solidFill>
                  <a:schemeClr val="tx1">
                    <a:lumMod val="85000"/>
                    <a:lumOff val="15000"/>
                  </a:schemeClr>
                </a:solidFill>
              </a:rPr>
              <a:t>ulteriore.</a:t>
            </a:r>
            <a:endParaRPr lang="it-IT" dirty="0">
              <a:solidFill>
                <a:schemeClr val="tx1">
                  <a:lumMod val="85000"/>
                  <a:lumOff val="15000"/>
                </a:schemeClr>
              </a:solidFill>
            </a:endParaRPr>
          </a:p>
        </p:txBody>
      </p:sp>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r>
              <a:rPr lang="it-IT" sz="3600" dirty="0" smtClean="0"/>
              <a:t>Quale saldo applicare ai fini del ricalcolo? – Oneri probatori</a:t>
            </a:r>
            <a:br>
              <a:rPr lang="it-IT" sz="3600" dirty="0" smtClean="0"/>
            </a:br>
            <a:endParaRPr lang="it-IT" sz="3600" dirty="0"/>
          </a:p>
        </p:txBody>
      </p:sp>
    </p:spTree>
    <p:extLst>
      <p:ext uri="{BB962C8B-B14F-4D97-AF65-F5344CB8AC3E}">
        <p14:creationId xmlns:p14="http://schemas.microsoft.com/office/powerpoint/2010/main" val="18576455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contenuto 2"/>
          <p:cNvSpPr>
            <a:spLocks noGrp="1"/>
          </p:cNvSpPr>
          <p:nvPr>
            <p:ph idx="1"/>
          </p:nvPr>
        </p:nvSpPr>
        <p:spPr bwMode="auto">
          <a:xfrm>
            <a:off x="539750" y="2276475"/>
            <a:ext cx="7747000" cy="3878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a:bodyPr>
          <a:lstStyle/>
          <a:p>
            <a:pPr marL="0" indent="0" algn="just" eaLnBrk="1" hangingPunct="1">
              <a:buFont typeface="Arial" pitchFamily="34" charset="0"/>
              <a:buNone/>
            </a:pPr>
            <a:r>
              <a:rPr lang="it-IT" altLang="it-IT" dirty="0" smtClean="0"/>
              <a:t>Ne consegue che spettando all'attore (quando sia la banca) dare prova della fondatezza delle proprie ragioni, la ricostruzione dell'andamento del rapporto deve essere effettuata partendo dal saldo del primo estratto conto disponibile se </a:t>
            </a:r>
            <a:r>
              <a:rPr lang="it-IT" altLang="it-IT" b="1" dirty="0" smtClean="0"/>
              <a:t>a credito </a:t>
            </a:r>
            <a:r>
              <a:rPr lang="it-IT" altLang="it-IT" dirty="0" smtClean="0"/>
              <a:t>per il cliente;  nel caso, invece, il primo estratto conto disponibile sia a debito per il cliente, occorrere ripartire dal </a:t>
            </a:r>
            <a:r>
              <a:rPr lang="it-IT" altLang="it-IT" b="1" dirty="0" smtClean="0"/>
              <a:t>saldo zero</a:t>
            </a:r>
            <a:r>
              <a:rPr lang="it-IT" altLang="it-IT" dirty="0" smtClean="0"/>
              <a:t>.</a:t>
            </a:r>
          </a:p>
        </p:txBody>
      </p:sp>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r>
              <a:rPr lang="it-IT" sz="3100" dirty="0" smtClean="0"/>
              <a:t>Quale saldo applicare </a:t>
            </a:r>
            <a:br>
              <a:rPr lang="it-IT" sz="3100" dirty="0" smtClean="0"/>
            </a:br>
            <a:r>
              <a:rPr lang="it-IT" sz="3100" dirty="0" smtClean="0"/>
              <a:t>ai fini del ricalcolo? </a:t>
            </a:r>
            <a:r>
              <a:rPr lang="it-IT" dirty="0" smtClean="0"/>
              <a:t/>
            </a:r>
            <a:br>
              <a:rPr lang="it-IT" dirty="0" smtClean="0"/>
            </a:br>
            <a:endParaRPr lang="it-IT" dirty="0"/>
          </a:p>
        </p:txBody>
      </p:sp>
    </p:spTree>
    <p:extLst>
      <p:ext uri="{BB962C8B-B14F-4D97-AF65-F5344CB8AC3E}">
        <p14:creationId xmlns:p14="http://schemas.microsoft.com/office/powerpoint/2010/main" val="18120604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contenuto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eaLnBrk="1" hangingPunct="1">
              <a:buFont typeface="Arial" pitchFamily="34" charset="0"/>
              <a:buNone/>
            </a:pPr>
            <a:endParaRPr lang="it-IT" altLang="it-IT" dirty="0" smtClean="0"/>
          </a:p>
          <a:p>
            <a:pPr marL="0" indent="0" algn="just" eaLnBrk="1" hangingPunct="1">
              <a:buFont typeface="Arial" pitchFamily="34" charset="0"/>
              <a:buNone/>
            </a:pPr>
            <a:r>
              <a:rPr lang="it-IT" altLang="it-IT" dirty="0" smtClean="0"/>
              <a:t>Nel </a:t>
            </a:r>
            <a:r>
              <a:rPr lang="it-IT" altLang="it-IT" dirty="0" smtClean="0"/>
              <a:t>caso in cui, dopo il primo estratto conto disponibile, manchino gli estratti conto successivi, la ricostruzione dell'andamento del conto corrente deve essere effettuata soltanto sulla base degli estratti conto effettivamente disponibili.</a:t>
            </a:r>
          </a:p>
          <a:p>
            <a:pPr marL="0" indent="0" algn="just" eaLnBrk="1" hangingPunct="1">
              <a:buFont typeface="Arial" pitchFamily="34" charset="0"/>
              <a:buNone/>
            </a:pPr>
            <a:endParaRPr lang="it-IT" altLang="it-IT" dirty="0" smtClean="0"/>
          </a:p>
        </p:txBody>
      </p:sp>
      <p:sp>
        <p:nvSpPr>
          <p:cNvPr id="38915" name="Titolo 1"/>
          <p:cNvSpPr>
            <a:spLocks noGrp="1"/>
          </p:cNvSpPr>
          <p:nvPr>
            <p:ph type="title"/>
          </p:nvPr>
        </p:nvSpPr>
        <p:spPr bwMode="auto">
          <a:xfrm>
            <a:off x="688975" y="908050"/>
            <a:ext cx="7756525" cy="71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it-IT" altLang="it-IT" sz="3200" dirty="0" smtClean="0"/>
              <a:t>Quale saldo applicare </a:t>
            </a:r>
            <a:br>
              <a:rPr lang="it-IT" altLang="it-IT" sz="3200" dirty="0" smtClean="0"/>
            </a:br>
            <a:r>
              <a:rPr lang="it-IT" altLang="it-IT" sz="3200" dirty="0" smtClean="0"/>
              <a:t>ai fini del ricalcolo?</a:t>
            </a:r>
          </a:p>
        </p:txBody>
      </p:sp>
    </p:spTree>
    <p:extLst>
      <p:ext uri="{BB962C8B-B14F-4D97-AF65-F5344CB8AC3E}">
        <p14:creationId xmlns:p14="http://schemas.microsoft.com/office/powerpoint/2010/main" val="38038025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contenuto 2"/>
          <p:cNvSpPr>
            <a:spLocks noGrp="1"/>
          </p:cNvSpPr>
          <p:nvPr>
            <p:ph idx="1"/>
          </p:nvPr>
        </p:nvSpPr>
        <p:spPr bwMode="auto">
          <a:xfrm>
            <a:off x="827088" y="2060575"/>
            <a:ext cx="7747000" cy="3878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eaLnBrk="1" hangingPunct="1">
              <a:buFont typeface="Arial" pitchFamily="34" charset="0"/>
              <a:buNone/>
            </a:pPr>
            <a:r>
              <a:rPr lang="it-IT" altLang="it-IT" sz="2200" dirty="0" smtClean="0"/>
              <a:t>Nel diverso caso in cui sia il correntista ad agire in ripetizione, l'applicazione dei sopra indicati principi generali sul riparto dell'onere della prova deve condurre a ritenere che la ricostruzione dei rapporti di dare/avere sia circoscritta al periodo in relazione al quale risultano prodotti gli estratti conto, senza potere muovere dal </a:t>
            </a:r>
            <a:r>
              <a:rPr lang="it-IT" altLang="it-IT" sz="2200" b="1" dirty="0" smtClean="0"/>
              <a:t>saldo zero </a:t>
            </a:r>
            <a:r>
              <a:rPr lang="it-IT" altLang="it-IT" sz="2200" dirty="0" smtClean="0"/>
              <a:t>in caso di un primo estratto conto a debito per il cliente. Conseguenza del mancato assolvimento dell’onere della prova non può quindi essere l’azzeramento del saldo negativo riportato dal primo estratto conto disponibile (Cassazione civile, 7 maggio 2015, n. 9201, v. pure infra).</a:t>
            </a:r>
          </a:p>
        </p:txBody>
      </p:sp>
      <p:sp>
        <p:nvSpPr>
          <p:cNvPr id="2" name="Titolo 1"/>
          <p:cNvSpPr>
            <a:spLocks noGrp="1"/>
          </p:cNvSpPr>
          <p:nvPr>
            <p:ph type="title"/>
          </p:nvPr>
        </p:nvSpPr>
        <p:spPr>
          <a:xfrm>
            <a:off x="688975" y="908050"/>
            <a:ext cx="7756525" cy="865188"/>
          </a:xfrm>
        </p:spPr>
        <p:txBody>
          <a:bodyPr rtlCol="0">
            <a:normAutofit fontScale="90000"/>
          </a:bodyPr>
          <a:lstStyle/>
          <a:p>
            <a:pPr eaLnBrk="1" fontAlgn="auto" hangingPunct="1">
              <a:spcAft>
                <a:spcPts val="0"/>
              </a:spcAft>
              <a:defRPr/>
            </a:pPr>
            <a:r>
              <a:rPr lang="it-IT" dirty="0" smtClean="0"/>
              <a:t>Quale saldo applicare </a:t>
            </a:r>
            <a:br>
              <a:rPr lang="it-IT" dirty="0" smtClean="0"/>
            </a:br>
            <a:r>
              <a:rPr lang="it-IT" dirty="0" smtClean="0"/>
              <a:t>ai fini del ricalcolo?</a:t>
            </a:r>
            <a:endParaRPr lang="it-IT" dirty="0"/>
          </a:p>
        </p:txBody>
      </p:sp>
    </p:spTree>
    <p:extLst>
      <p:ext uri="{BB962C8B-B14F-4D97-AF65-F5344CB8AC3E}">
        <p14:creationId xmlns:p14="http://schemas.microsoft.com/office/powerpoint/2010/main" val="40755036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85000" lnSpcReduction="10000"/>
          </a:bodyPr>
          <a:lstStyle/>
          <a:p>
            <a:pPr marL="0" indent="0" algn="just" eaLnBrk="1" fontAlgn="auto" hangingPunct="1">
              <a:spcAft>
                <a:spcPts val="0"/>
              </a:spcAft>
              <a:buFont typeface="Arial" pitchFamily="34" charset="0"/>
              <a:buNone/>
              <a:defRPr/>
            </a:pPr>
            <a:r>
              <a:rPr lang="it-IT" b="1" dirty="0" smtClean="0">
                <a:solidFill>
                  <a:schemeClr val="tx1">
                    <a:lumMod val="85000"/>
                    <a:lumOff val="15000"/>
                  </a:schemeClr>
                </a:solidFill>
              </a:rPr>
              <a:t>Giurisprudenza:</a:t>
            </a:r>
          </a:p>
          <a:p>
            <a:pPr marL="0" indent="0" algn="just" eaLnBrk="1" fontAlgn="auto" hangingPunct="1">
              <a:spcAft>
                <a:spcPts val="0"/>
              </a:spcAft>
              <a:buFont typeface="Arial" pitchFamily="34" charset="0"/>
              <a:buNone/>
              <a:defRPr/>
            </a:pPr>
            <a:r>
              <a:rPr lang="it-IT" dirty="0" smtClean="0">
                <a:solidFill>
                  <a:schemeClr val="tx1">
                    <a:lumMod val="85000"/>
                    <a:lumOff val="15000"/>
                  </a:schemeClr>
                </a:solidFill>
              </a:rPr>
              <a:t>Circa </a:t>
            </a:r>
            <a:r>
              <a:rPr lang="it-IT" dirty="0">
                <a:solidFill>
                  <a:schemeClr val="tx1">
                    <a:lumMod val="85000"/>
                    <a:lumOff val="15000"/>
                  </a:schemeClr>
                </a:solidFill>
              </a:rPr>
              <a:t>la necessità di muovere dal saldo zero allorquando sia la banca ad agire per il </a:t>
            </a:r>
            <a:r>
              <a:rPr lang="it-IT" dirty="0" smtClean="0">
                <a:solidFill>
                  <a:schemeClr val="tx1">
                    <a:lumMod val="85000"/>
                    <a:lumOff val="15000"/>
                  </a:schemeClr>
                </a:solidFill>
              </a:rPr>
              <a:t>pagamento: </a:t>
            </a:r>
            <a:r>
              <a:rPr lang="it-IT" dirty="0">
                <a:solidFill>
                  <a:schemeClr val="tx1">
                    <a:lumMod val="85000"/>
                    <a:lumOff val="15000"/>
                  </a:schemeClr>
                </a:solidFill>
              </a:rPr>
              <a:t>cfr. </a:t>
            </a:r>
            <a:r>
              <a:rPr lang="it-IT" dirty="0" err="1">
                <a:solidFill>
                  <a:schemeClr val="tx1">
                    <a:lumMod val="85000"/>
                    <a:lumOff val="15000"/>
                  </a:schemeClr>
                </a:solidFill>
              </a:rPr>
              <a:t>Cass</a:t>
            </a:r>
            <a:r>
              <a:rPr lang="it-IT" dirty="0">
                <a:solidFill>
                  <a:schemeClr val="tx1">
                    <a:lumMod val="85000"/>
                    <a:lumOff val="15000"/>
                  </a:schemeClr>
                </a:solidFill>
              </a:rPr>
              <a:t>. n. 9695/2011, </a:t>
            </a:r>
            <a:r>
              <a:rPr lang="it-IT" dirty="0" err="1">
                <a:solidFill>
                  <a:schemeClr val="tx1">
                    <a:lumMod val="85000"/>
                    <a:lumOff val="15000"/>
                  </a:schemeClr>
                </a:solidFill>
              </a:rPr>
              <a:t>Cass</a:t>
            </a:r>
            <a:r>
              <a:rPr lang="it-IT" dirty="0">
                <a:solidFill>
                  <a:schemeClr val="tx1">
                    <a:lumMod val="85000"/>
                    <a:lumOff val="15000"/>
                  </a:schemeClr>
                </a:solidFill>
              </a:rPr>
              <a:t>. n. 1842/2011, </a:t>
            </a:r>
            <a:r>
              <a:rPr lang="it-IT" dirty="0" err="1">
                <a:solidFill>
                  <a:schemeClr val="tx1">
                    <a:lumMod val="85000"/>
                    <a:lumOff val="15000"/>
                  </a:schemeClr>
                </a:solidFill>
              </a:rPr>
              <a:t>Cass</a:t>
            </a:r>
            <a:r>
              <a:rPr lang="it-IT" dirty="0">
                <a:solidFill>
                  <a:schemeClr val="tx1">
                    <a:lumMod val="85000"/>
                    <a:lumOff val="15000"/>
                  </a:schemeClr>
                </a:solidFill>
              </a:rPr>
              <a:t>. n. </a:t>
            </a:r>
            <a:r>
              <a:rPr lang="it-IT" dirty="0" smtClean="0">
                <a:solidFill>
                  <a:schemeClr val="tx1">
                    <a:lumMod val="85000"/>
                    <a:lumOff val="15000"/>
                  </a:schemeClr>
                </a:solidFill>
              </a:rPr>
              <a:t>23974/2010</a:t>
            </a:r>
            <a:r>
              <a:rPr lang="it-IT" dirty="0">
                <a:solidFill>
                  <a:schemeClr val="tx1">
                    <a:lumMod val="85000"/>
                    <a:lumOff val="15000"/>
                  </a:schemeClr>
                </a:solidFill>
              </a:rPr>
              <a:t>.</a:t>
            </a:r>
            <a:endParaRPr lang="it-IT" dirty="0" smtClean="0">
              <a:solidFill>
                <a:schemeClr val="tx1">
                  <a:lumMod val="85000"/>
                  <a:lumOff val="15000"/>
                </a:schemeClr>
              </a:solidFill>
            </a:endParaRPr>
          </a:p>
          <a:p>
            <a:pPr marL="0" indent="0" algn="just" eaLnBrk="1" fontAlgn="auto" hangingPunct="1">
              <a:spcAft>
                <a:spcPts val="0"/>
              </a:spcAft>
              <a:buFont typeface="Arial" pitchFamily="34" charset="0"/>
              <a:buNone/>
              <a:defRPr/>
            </a:pPr>
            <a:r>
              <a:rPr lang="it-IT" dirty="0">
                <a:solidFill>
                  <a:schemeClr val="tx1">
                    <a:lumMod val="85000"/>
                    <a:lumOff val="15000"/>
                  </a:schemeClr>
                </a:solidFill>
              </a:rPr>
              <a:t>C</a:t>
            </a:r>
            <a:r>
              <a:rPr lang="it-IT" dirty="0" smtClean="0">
                <a:solidFill>
                  <a:schemeClr val="tx1">
                    <a:lumMod val="85000"/>
                    <a:lumOff val="15000"/>
                  </a:schemeClr>
                </a:solidFill>
              </a:rPr>
              <a:t>on </a:t>
            </a:r>
            <a:r>
              <a:rPr lang="it-IT" dirty="0">
                <a:solidFill>
                  <a:schemeClr val="tx1">
                    <a:lumMod val="85000"/>
                    <a:lumOff val="15000"/>
                  </a:schemeClr>
                </a:solidFill>
              </a:rPr>
              <a:t>specifico riferimento alla situazione in cui sia il correntista ad agire in ripetizione ed alla conseguente necessità di muovere dalle risultanze del primo estratto </a:t>
            </a:r>
            <a:r>
              <a:rPr lang="it-IT" dirty="0" smtClean="0">
                <a:solidFill>
                  <a:schemeClr val="tx1">
                    <a:lumMod val="85000"/>
                    <a:lumOff val="15000"/>
                  </a:schemeClr>
                </a:solidFill>
              </a:rPr>
              <a:t>conto prodotto, cfr. giurisprudenza </a:t>
            </a:r>
            <a:r>
              <a:rPr lang="it-IT" dirty="0">
                <a:solidFill>
                  <a:schemeClr val="tx1">
                    <a:lumMod val="85000"/>
                    <a:lumOff val="15000"/>
                  </a:schemeClr>
                </a:solidFill>
              </a:rPr>
              <a:t>di </a:t>
            </a:r>
            <a:r>
              <a:rPr lang="it-IT" dirty="0" smtClean="0">
                <a:solidFill>
                  <a:schemeClr val="tx1">
                    <a:lumMod val="85000"/>
                    <a:lumOff val="15000"/>
                  </a:schemeClr>
                </a:solidFill>
              </a:rPr>
              <a:t>merito: </a:t>
            </a:r>
            <a:r>
              <a:rPr lang="it-IT" dirty="0" err="1" smtClean="0">
                <a:solidFill>
                  <a:schemeClr val="tx1">
                    <a:lumMod val="85000"/>
                    <a:lumOff val="15000"/>
                  </a:schemeClr>
                </a:solidFill>
              </a:rPr>
              <a:t>Trib</a:t>
            </a:r>
            <a:r>
              <a:rPr lang="it-IT" dirty="0">
                <a:solidFill>
                  <a:schemeClr val="tx1">
                    <a:lumMod val="85000"/>
                    <a:lumOff val="15000"/>
                  </a:schemeClr>
                </a:solidFill>
              </a:rPr>
              <a:t>. Reggio Emilia 23.4.2014; </a:t>
            </a:r>
            <a:r>
              <a:rPr lang="it-IT" dirty="0" err="1" smtClean="0">
                <a:solidFill>
                  <a:schemeClr val="tx1">
                    <a:lumMod val="85000"/>
                    <a:lumOff val="15000"/>
                  </a:schemeClr>
                </a:solidFill>
              </a:rPr>
              <a:t>Trib</a:t>
            </a:r>
            <a:r>
              <a:rPr lang="it-IT" dirty="0">
                <a:solidFill>
                  <a:schemeClr val="tx1">
                    <a:lumMod val="85000"/>
                    <a:lumOff val="15000"/>
                  </a:schemeClr>
                </a:solidFill>
              </a:rPr>
              <a:t>. Nocera Inferiore </a:t>
            </a:r>
            <a:r>
              <a:rPr lang="it-IT" dirty="0" smtClean="0">
                <a:solidFill>
                  <a:schemeClr val="tx1">
                    <a:lumMod val="85000"/>
                    <a:lumOff val="15000"/>
                  </a:schemeClr>
                </a:solidFill>
              </a:rPr>
              <a:t>29.01.2013; </a:t>
            </a:r>
            <a:r>
              <a:rPr lang="it-IT" dirty="0" err="1" smtClean="0">
                <a:solidFill>
                  <a:schemeClr val="tx1">
                    <a:lumMod val="85000"/>
                    <a:lumOff val="15000"/>
                  </a:schemeClr>
                </a:solidFill>
              </a:rPr>
              <a:t>App</a:t>
            </a:r>
            <a:r>
              <a:rPr lang="it-IT" dirty="0" smtClean="0">
                <a:solidFill>
                  <a:schemeClr val="tx1">
                    <a:lumMod val="85000"/>
                    <a:lumOff val="15000"/>
                  </a:schemeClr>
                </a:solidFill>
              </a:rPr>
              <a:t>. Milano 6.12.2012; </a:t>
            </a:r>
            <a:r>
              <a:rPr lang="it-IT" dirty="0" err="1" smtClean="0">
                <a:solidFill>
                  <a:schemeClr val="tx1">
                    <a:lumMod val="85000"/>
                    <a:lumOff val="15000"/>
                  </a:schemeClr>
                </a:solidFill>
              </a:rPr>
              <a:t>Trib</a:t>
            </a:r>
            <a:r>
              <a:rPr lang="it-IT" dirty="0">
                <a:solidFill>
                  <a:schemeClr val="tx1">
                    <a:lumMod val="85000"/>
                    <a:lumOff val="15000"/>
                  </a:schemeClr>
                </a:solidFill>
              </a:rPr>
              <a:t>. Bari </a:t>
            </a:r>
            <a:r>
              <a:rPr lang="it-IT" dirty="0" smtClean="0">
                <a:solidFill>
                  <a:schemeClr val="tx1">
                    <a:lumMod val="85000"/>
                    <a:lumOff val="15000"/>
                  </a:schemeClr>
                </a:solidFill>
              </a:rPr>
              <a:t>Sez</a:t>
            </a:r>
            <a:r>
              <a:rPr lang="it-IT" dirty="0">
                <a:solidFill>
                  <a:schemeClr val="tx1">
                    <a:lumMod val="85000"/>
                    <a:lumOff val="15000"/>
                  </a:schemeClr>
                </a:solidFill>
              </a:rPr>
              <a:t>. dist. Monopoli </a:t>
            </a:r>
            <a:r>
              <a:rPr lang="it-IT" dirty="0" smtClean="0">
                <a:solidFill>
                  <a:schemeClr val="tx1">
                    <a:lumMod val="85000"/>
                    <a:lumOff val="15000"/>
                  </a:schemeClr>
                </a:solidFill>
              </a:rPr>
              <a:t>17.11.2011.</a:t>
            </a:r>
            <a:endParaRPr lang="it-IT" dirty="0">
              <a:solidFill>
                <a:schemeClr val="tx1">
                  <a:lumMod val="85000"/>
                  <a:lumOff val="15000"/>
                </a:schemeClr>
              </a:solidFill>
            </a:endParaRPr>
          </a:p>
        </p:txBody>
      </p:sp>
      <p:sp>
        <p:nvSpPr>
          <p:cNvPr id="2" name="Titolo 1"/>
          <p:cNvSpPr>
            <a:spLocks noGrp="1"/>
          </p:cNvSpPr>
          <p:nvPr>
            <p:ph type="title"/>
          </p:nvPr>
        </p:nvSpPr>
        <p:spPr>
          <a:xfrm>
            <a:off x="755650" y="260648"/>
            <a:ext cx="7756525" cy="1152129"/>
          </a:xfrm>
        </p:spPr>
        <p:txBody>
          <a:bodyPr rtlCol="0">
            <a:normAutofit fontScale="90000"/>
          </a:bodyPr>
          <a:lstStyle/>
          <a:p>
            <a:pPr eaLnBrk="1" fontAlgn="auto" hangingPunct="1">
              <a:spcAft>
                <a:spcPts val="0"/>
              </a:spcAft>
              <a:defRPr/>
            </a:pPr>
            <a:r>
              <a:rPr lang="it-IT" dirty="0" smtClean="0"/>
              <a:t>Quale saldo applicare </a:t>
            </a:r>
            <a:br>
              <a:rPr lang="it-IT" dirty="0" smtClean="0"/>
            </a:br>
            <a:r>
              <a:rPr lang="it-IT" dirty="0" smtClean="0"/>
              <a:t>ai fini del ricalcolo?</a:t>
            </a:r>
            <a:endParaRPr lang="it-IT" dirty="0"/>
          </a:p>
        </p:txBody>
      </p:sp>
    </p:spTree>
    <p:extLst>
      <p:ext uri="{BB962C8B-B14F-4D97-AF65-F5344CB8AC3E}">
        <p14:creationId xmlns:p14="http://schemas.microsoft.com/office/powerpoint/2010/main" val="31165306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92500" lnSpcReduction="20000"/>
          </a:bodyPr>
          <a:lstStyle/>
          <a:p>
            <a:pPr marL="0" indent="0" algn="just" eaLnBrk="1" fontAlgn="auto" hangingPunct="1">
              <a:spcAft>
                <a:spcPts val="0"/>
              </a:spcAft>
              <a:buFont typeface="Arial" pitchFamily="34" charset="0"/>
              <a:buNone/>
              <a:defRPr/>
            </a:pPr>
            <a:r>
              <a:rPr lang="it-IT" i="1" dirty="0" smtClean="0">
                <a:solidFill>
                  <a:schemeClr val="tx1">
                    <a:lumMod val="85000"/>
                    <a:lumOff val="15000"/>
                  </a:schemeClr>
                </a:solidFill>
              </a:rPr>
              <a:t>«La </a:t>
            </a:r>
            <a:r>
              <a:rPr lang="it-IT" i="1" dirty="0">
                <a:solidFill>
                  <a:schemeClr val="tx1">
                    <a:lumMod val="85000"/>
                    <a:lumOff val="15000"/>
                  </a:schemeClr>
                </a:solidFill>
              </a:rPr>
              <a:t>banca deve dimostrare l'entità del proprio credito mediante la produzione degli estratti conto a partire dall'apertura del conto, e ove ne manchi la completa documentazione, a partire dal c.d. saldo zero e del pari il correntista, pur agendo per l’accertamento negativo, dovrà fornire la prova della fondatezza della propria domanda, producendo l’estratto conto zero, tanto più ove si tenga conto che tale estratto conto, inviato per legge ai correntisti, fa sì che gli stessi si trovino in posizione paritaria rispetto alla banca sotto il profilo della possibilità di produrre il documento</a:t>
            </a:r>
            <a:r>
              <a:rPr lang="it-IT" i="1" dirty="0" smtClean="0">
                <a:solidFill>
                  <a:schemeClr val="tx1">
                    <a:lumMod val="85000"/>
                    <a:lumOff val="15000"/>
                  </a:schemeClr>
                </a:solidFill>
              </a:rPr>
              <a:t>.</a:t>
            </a:r>
            <a:r>
              <a:rPr lang="it-IT" dirty="0" smtClean="0">
                <a:solidFill>
                  <a:schemeClr val="tx1">
                    <a:lumMod val="85000"/>
                    <a:lumOff val="15000"/>
                  </a:schemeClr>
                </a:solidFill>
              </a:rPr>
              <a:t>».</a:t>
            </a:r>
            <a:endParaRPr lang="it-IT" dirty="0">
              <a:solidFill>
                <a:schemeClr val="tx1">
                  <a:lumMod val="85000"/>
                  <a:lumOff val="15000"/>
                </a:schemeClr>
              </a:solidFill>
            </a:endParaRPr>
          </a:p>
        </p:txBody>
      </p:sp>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r>
              <a:rPr lang="it-IT" sz="3100" dirty="0" smtClean="0"/>
              <a:t>Cassazione (Sez. 1^ </a:t>
            </a:r>
            <a:r>
              <a:rPr lang="it-IT" sz="3100" dirty="0" err="1" smtClean="0"/>
              <a:t>Civ</a:t>
            </a:r>
            <a:r>
              <a:rPr lang="it-IT" sz="3100" dirty="0" smtClean="0"/>
              <a:t>. n. 9201/2015) </a:t>
            </a:r>
            <a:br>
              <a:rPr lang="it-IT" sz="3100" dirty="0" smtClean="0"/>
            </a:br>
            <a:endParaRPr lang="it-IT" sz="3100" dirty="0"/>
          </a:p>
        </p:txBody>
      </p:sp>
    </p:spTree>
    <p:extLst>
      <p:ext uri="{BB962C8B-B14F-4D97-AF65-F5344CB8AC3E}">
        <p14:creationId xmlns:p14="http://schemas.microsoft.com/office/powerpoint/2010/main" val="24088648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contenuto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it-IT" altLang="it-IT" dirty="0" smtClean="0"/>
              <a:t>Più di recente, la stessa I </a:t>
            </a:r>
            <a:r>
              <a:rPr lang="it-IT" altLang="it-IT" sz="2000" dirty="0" smtClean="0"/>
              <a:t>sezione della Suprema Corte ha però evidenziato, con riguardo a opposizione a </a:t>
            </a:r>
            <a:r>
              <a:rPr lang="it-IT" altLang="it-IT" sz="2000" dirty="0" err="1" smtClean="0"/>
              <a:t>d.i</a:t>
            </a:r>
            <a:r>
              <a:rPr lang="it-IT" altLang="it-IT" sz="2000" dirty="0" smtClean="0"/>
              <a:t>. con domanda riconvenzionale degli opponenti diretta a pagamento di saldo a credito: </a:t>
            </a:r>
            <a:r>
              <a:rPr lang="it-IT" altLang="it-IT" sz="2000" i="1" dirty="0" smtClean="0"/>
              <a:t>per poter procedere alla determinazione del credito azionato dalla società correntista fin dall'inizio del rapporto, partendo dal cd. saldo zero, era necessario che gli attori in riconvenzionale producessero gli estratti conto, senza soluzione di continuità fin dal sorgere del rapporto medesimo</a:t>
            </a:r>
            <a:r>
              <a:rPr lang="it-IT" altLang="it-IT" sz="2000" dirty="0" smtClean="0"/>
              <a:t>. </a:t>
            </a:r>
          </a:p>
          <a:p>
            <a:pPr algn="just"/>
            <a:r>
              <a:rPr lang="it-IT" altLang="it-IT" sz="2000" dirty="0" smtClean="0"/>
              <a:t>Dunque, onere probatorio differente in ragione del diversi oggetto della controversia?</a:t>
            </a:r>
          </a:p>
        </p:txBody>
      </p:sp>
      <p:sp>
        <p:nvSpPr>
          <p:cNvPr id="43011" name="Titolo 2"/>
          <p:cNvSpPr>
            <a:spLocks noGrp="1"/>
          </p:cNvSpPr>
          <p:nvPr>
            <p:ph type="title"/>
          </p:nvPr>
        </p:nvSpPr>
        <p:spPr bwMode="auto">
          <a:xfrm>
            <a:off x="688975" y="836613"/>
            <a:ext cx="7756525"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it-IT" altLang="it-IT" dirty="0" smtClean="0"/>
              <a:t>Cassazione (Sez. 1^ </a:t>
            </a:r>
            <a:r>
              <a:rPr lang="it-IT" altLang="it-IT" dirty="0" err="1" smtClean="0"/>
              <a:t>Civ</a:t>
            </a:r>
            <a:r>
              <a:rPr lang="it-IT" altLang="it-IT" dirty="0" smtClean="0"/>
              <a:t>. n. 500/2017) </a:t>
            </a:r>
            <a:br>
              <a:rPr lang="it-IT" altLang="it-IT" dirty="0" smtClean="0"/>
            </a:br>
            <a:endParaRPr lang="it-IT" altLang="it-IT" dirty="0" smtClean="0"/>
          </a:p>
        </p:txBody>
      </p:sp>
    </p:spTree>
    <p:extLst>
      <p:ext uri="{BB962C8B-B14F-4D97-AF65-F5344CB8AC3E}">
        <p14:creationId xmlns:p14="http://schemas.microsoft.com/office/powerpoint/2010/main" val="22664018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olo 1"/>
          <p:cNvSpPr>
            <a:spLocks noGrp="1"/>
          </p:cNvSpPr>
          <p:nvPr>
            <p:ph type="title"/>
          </p:nvPr>
        </p:nvSpPr>
        <p:spPr bwMode="auto">
          <a:xfrm>
            <a:off x="690563" y="1204913"/>
            <a:ext cx="7769225" cy="78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sz="3600" i="1" dirty="0" smtClean="0"/>
              <a:t>Eccezione di prescrizione</a:t>
            </a:r>
          </a:p>
        </p:txBody>
      </p:sp>
      <p:sp>
        <p:nvSpPr>
          <p:cNvPr id="44035" name="Segnaposto testo 2"/>
          <p:cNvSpPr>
            <a:spLocks noGrp="1"/>
          </p:cNvSpPr>
          <p:nvPr>
            <p:ph type="body" idx="1"/>
          </p:nvPr>
        </p:nvSpPr>
        <p:spPr bwMode="auto">
          <a:xfrm>
            <a:off x="684213" y="2349500"/>
            <a:ext cx="7848600" cy="3671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it-IT" altLang="it-IT" sz="1800" dirty="0" smtClean="0">
                <a:solidFill>
                  <a:schemeClr val="tx1"/>
                </a:solidFill>
              </a:rPr>
              <a:t>Cassazione Civile, sez. VI, </a:t>
            </a:r>
            <a:r>
              <a:rPr lang="it-IT" altLang="it-IT" sz="1800" dirty="0" err="1" smtClean="0">
                <a:solidFill>
                  <a:schemeClr val="tx1"/>
                </a:solidFill>
              </a:rPr>
              <a:t>sent</a:t>
            </a:r>
            <a:r>
              <a:rPr lang="it-IT" altLang="it-IT" sz="1800" dirty="0" smtClean="0">
                <a:solidFill>
                  <a:schemeClr val="tx1"/>
                </a:solidFill>
              </a:rPr>
              <a:t>. n. 20933 del 7 settembre 2017: </a:t>
            </a:r>
            <a:r>
              <a:rPr lang="it-IT" altLang="it-IT" dirty="0" smtClean="0">
                <a:solidFill>
                  <a:schemeClr val="tx1"/>
                </a:solidFill>
              </a:rPr>
              <a:t>“qualora l'avvenuta stipulazione fra le parti del contratto di apertura di credito non sia in contestazione, la natura ripristinatoria delle rimesse è presunta: spetta dunque alla banca che eccepisce la prescrizione di allegare e di provare quali sono le rimesse che hanno invece avuto natura </a:t>
            </a:r>
            <a:r>
              <a:rPr lang="it-IT" altLang="it-IT" dirty="0" err="1" smtClean="0">
                <a:solidFill>
                  <a:schemeClr val="tx1"/>
                </a:solidFill>
              </a:rPr>
              <a:t>solutoria</a:t>
            </a:r>
            <a:r>
              <a:rPr lang="it-IT" altLang="it-IT" dirty="0" smtClean="0">
                <a:solidFill>
                  <a:schemeClr val="tx1"/>
                </a:solidFill>
              </a:rPr>
              <a:t>; con la conseguenza che, a fronte della formulazione generica dell'eccezione, indistintamente riferita a tutti i versamenti intervenuti sul conto in data anteriore al decennio decorrente a ritroso dalla data di proposizione della domanda, il giudice non può supplire all'omesso assolvimento di tali oneri, individuando d'ufficio i versamenti solutori”.</a:t>
            </a:r>
          </a:p>
        </p:txBody>
      </p:sp>
    </p:spTree>
    <p:extLst>
      <p:ext uri="{BB962C8B-B14F-4D97-AF65-F5344CB8AC3E}">
        <p14:creationId xmlns:p14="http://schemas.microsoft.com/office/powerpoint/2010/main" val="3860156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olo 1"/>
          <p:cNvSpPr>
            <a:spLocks noGrp="1"/>
          </p:cNvSpPr>
          <p:nvPr>
            <p:ph type="title"/>
          </p:nvPr>
        </p:nvSpPr>
        <p:spPr bwMode="auto">
          <a:xfrm>
            <a:off x="690563" y="692150"/>
            <a:ext cx="7769225" cy="6492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sz="2600" dirty="0" smtClean="0"/>
              <a:t>Primi commenti su </a:t>
            </a:r>
            <a:r>
              <a:rPr lang="it-IT" altLang="it-IT" sz="2600" dirty="0" err="1" smtClean="0"/>
              <a:t>Cassaz</a:t>
            </a:r>
            <a:r>
              <a:rPr lang="it-IT" altLang="it-IT" sz="2600" dirty="0" smtClean="0"/>
              <a:t> 20933/2017:</a:t>
            </a:r>
          </a:p>
        </p:txBody>
      </p:sp>
      <p:sp>
        <p:nvSpPr>
          <p:cNvPr id="49155" name="Segnaposto testo 2"/>
          <p:cNvSpPr>
            <a:spLocks noGrp="1"/>
          </p:cNvSpPr>
          <p:nvPr>
            <p:ph type="body" idx="1"/>
          </p:nvPr>
        </p:nvSpPr>
        <p:spPr>
          <a:xfrm>
            <a:off x="468313" y="1412875"/>
            <a:ext cx="8064500" cy="4752975"/>
          </a:xfrm>
          <a:gradFill>
            <a:gsLst>
              <a:gs pos="82000">
                <a:schemeClr val="bg2">
                  <a:tint val="40000"/>
                  <a:satMod val="350000"/>
                </a:schemeClr>
              </a:gs>
              <a:gs pos="94000">
                <a:schemeClr val="bg2">
                  <a:tint val="45000"/>
                  <a:shade val="99000"/>
                  <a:satMod val="350000"/>
                </a:schemeClr>
              </a:gs>
              <a:gs pos="100000">
                <a:schemeClr val="bg2">
                  <a:shade val="20000"/>
                  <a:satMod val="255000"/>
                </a:schemeClr>
              </a:gs>
            </a:gsLst>
            <a:path path="circle">
              <a:fillToRect l="50000" t="-80000" r="50000" b="180000"/>
            </a:path>
          </a:gradFill>
        </p:spPr>
        <p:txBody>
          <a:bodyPr/>
          <a:lstStyle/>
          <a:p>
            <a:pPr algn="just">
              <a:defRPr/>
            </a:pPr>
            <a:r>
              <a:rPr lang="it-IT" altLang="it-IT" sz="1500" dirty="0" smtClean="0">
                <a:solidFill>
                  <a:schemeClr val="tx1"/>
                </a:solidFill>
              </a:rPr>
              <a:t>‘Con la sentenza n. 4518/2014, la Corte aveva difatti già ritenuto che la natura ripristinatoria dei versamenti eseguiti in costanza di rapporto fosse da ritenersi presunta, in mancanza di una specifica allegazione e prova da parte della banca, e questo in quanto il rapporto di conto corrente è un contratto di durata e non si esaurisce in un’unica operazione.</a:t>
            </a:r>
          </a:p>
          <a:p>
            <a:pPr algn="just">
              <a:defRPr/>
            </a:pPr>
            <a:r>
              <a:rPr lang="it-IT" altLang="it-IT" sz="1500" dirty="0" smtClean="0">
                <a:solidFill>
                  <a:schemeClr val="tx1"/>
                </a:solidFill>
              </a:rPr>
              <a:t>Una diversa finalità dei versamenti - in particolare la natura </a:t>
            </a:r>
            <a:r>
              <a:rPr lang="it-IT" altLang="it-IT" sz="1500" dirty="0" err="1" smtClean="0">
                <a:solidFill>
                  <a:schemeClr val="tx1"/>
                </a:solidFill>
              </a:rPr>
              <a:t>solutoria</a:t>
            </a:r>
            <a:r>
              <a:rPr lang="it-IT" altLang="it-IT" sz="1500" dirty="0" smtClean="0">
                <a:solidFill>
                  <a:schemeClr val="tx1"/>
                </a:solidFill>
              </a:rPr>
              <a:t> dei medesimi -doveva essere, per la Corte - già nella sentenza n. 4418/2014, e con principio adesso ripetuto nella sentenza in commento n. 20933/2017 - allegata e provata dalla banca che eccepisce la prescrizione in proprio favore. La Cassazione, con la sentenza n. 4518/2014, aveva per tutto ciò espresso il seguente principio di diritto: «</a:t>
            </a:r>
            <a:r>
              <a:rPr lang="it-IT" altLang="it-IT" sz="1500" i="1" dirty="0" smtClean="0">
                <a:solidFill>
                  <a:schemeClr val="tx1"/>
                </a:solidFill>
              </a:rPr>
              <a:t>I versamenti eseguiti sul conto corrente in costanza di rapporto hanno normalmente funzione ripristinatoria della provvista e non determinano uno spostamento patrimoniale dal </a:t>
            </a:r>
            <a:r>
              <a:rPr lang="it-IT" altLang="it-IT" sz="1500" i="1" dirty="0" err="1" smtClean="0">
                <a:solidFill>
                  <a:schemeClr val="tx1"/>
                </a:solidFill>
              </a:rPr>
              <a:t>solvens</a:t>
            </a:r>
            <a:r>
              <a:rPr lang="it-IT" altLang="it-IT" sz="1500" i="1" dirty="0" smtClean="0">
                <a:solidFill>
                  <a:schemeClr val="tx1"/>
                </a:solidFill>
              </a:rPr>
              <a:t> all’</a:t>
            </a:r>
            <a:r>
              <a:rPr lang="it-IT" altLang="it-IT" sz="1500" i="1" dirty="0" err="1" smtClean="0">
                <a:solidFill>
                  <a:schemeClr val="tx1"/>
                </a:solidFill>
              </a:rPr>
              <a:t>accipiens</a:t>
            </a:r>
            <a:r>
              <a:rPr lang="it-IT" altLang="it-IT" sz="1500" i="1" dirty="0" smtClean="0">
                <a:solidFill>
                  <a:schemeClr val="tx1"/>
                </a:solidFill>
              </a:rPr>
              <a:t> e, poiché tale funzione corrisponde allo schema causale tipico del contratto, una diversa finalizzazione dei singoli versamenti, o di alcuni di essi, deve essere in concreto provata da parte di chi intende far percorrere la prescrizione dalle singole annotazioni delle poste illegittimamente addebitate. Nella specie non è stata mai né dedotta né allegata tale diversa destinazione dei versamenti in deroga all’</a:t>
            </a:r>
            <a:r>
              <a:rPr lang="it-IT" altLang="it-IT" sz="1500" i="1" dirty="0" err="1" smtClean="0">
                <a:solidFill>
                  <a:schemeClr val="tx1"/>
                </a:solidFill>
              </a:rPr>
              <a:t>ordinariautilizzazione</a:t>
            </a:r>
            <a:r>
              <a:rPr lang="it-IT" altLang="it-IT" sz="1500" i="1" dirty="0" smtClean="0">
                <a:solidFill>
                  <a:schemeClr val="tx1"/>
                </a:solidFill>
              </a:rPr>
              <a:t> dello strumento contrattuale</a:t>
            </a:r>
            <a:r>
              <a:rPr lang="it-IT" altLang="it-IT" sz="1500" dirty="0" smtClean="0">
                <a:solidFill>
                  <a:schemeClr val="tx1"/>
                </a:solidFill>
              </a:rPr>
              <a:t>»’ (cfr. </a:t>
            </a:r>
            <a:r>
              <a:rPr lang="it-IT" altLang="it-IT" sz="1500" dirty="0" smtClean="0">
                <a:solidFill>
                  <a:schemeClr val="tx1"/>
                </a:solidFill>
                <a:hlinkClick r:id="rId2"/>
              </a:rPr>
              <a:t>http://www.tidona.com/pubblicazioni/20170915.htm</a:t>
            </a:r>
            <a:r>
              <a:rPr lang="it-IT" altLang="it-IT" sz="1500" dirty="0" smtClean="0">
                <a:solidFill>
                  <a:schemeClr val="tx1"/>
                </a:solidFill>
              </a:rPr>
              <a:t> )</a:t>
            </a:r>
          </a:p>
        </p:txBody>
      </p:sp>
    </p:spTree>
    <p:extLst>
      <p:ext uri="{BB962C8B-B14F-4D97-AF65-F5344CB8AC3E}">
        <p14:creationId xmlns:p14="http://schemas.microsoft.com/office/powerpoint/2010/main" val="1086621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egnaposto contenuto 2"/>
          <p:cNvSpPr>
            <a:spLocks noGrp="1"/>
          </p:cNvSpPr>
          <p:nvPr>
            <p:ph idx="1"/>
          </p:nvPr>
        </p:nvSpPr>
        <p:spPr/>
        <p:txBody>
          <a:bodyPr rtlCol="0">
            <a:normAutofit/>
          </a:bodyPr>
          <a:lstStyle/>
          <a:p>
            <a:pPr marL="0" indent="0" algn="just" eaLnBrk="1" fontAlgn="auto" hangingPunct="1">
              <a:spcAft>
                <a:spcPts val="0"/>
              </a:spcAft>
              <a:buFont typeface="Arial" charset="0"/>
              <a:buNone/>
              <a:defRPr/>
            </a:pPr>
            <a:r>
              <a:rPr lang="it-IT" sz="2200" dirty="0" smtClean="0">
                <a:solidFill>
                  <a:schemeClr val="tx1">
                    <a:lumMod val="85000"/>
                    <a:lumOff val="15000"/>
                  </a:schemeClr>
                </a:solidFill>
              </a:rPr>
              <a:t>Rapporto tra indeterminatezza della domanda ed eccezione di nullità ex art. 164 </a:t>
            </a:r>
            <a:r>
              <a:rPr lang="it-IT" sz="2200" dirty="0" err="1" smtClean="0">
                <a:solidFill>
                  <a:schemeClr val="tx1">
                    <a:lumMod val="85000"/>
                    <a:lumOff val="15000"/>
                  </a:schemeClr>
                </a:solidFill>
              </a:rPr>
              <a:t>c.p.c.</a:t>
            </a:r>
            <a:r>
              <a:rPr lang="it-IT" sz="2200" dirty="0" smtClean="0">
                <a:solidFill>
                  <a:schemeClr val="tx1">
                    <a:lumMod val="85000"/>
                    <a:lumOff val="15000"/>
                  </a:schemeClr>
                </a:solidFill>
              </a:rPr>
              <a:t> sollevata dalla banca -&gt; sovente la domanda spiegata (soprattutto con riferimento all’</a:t>
            </a:r>
            <a:r>
              <a:rPr lang="it-IT" sz="2200" dirty="0" err="1" smtClean="0">
                <a:solidFill>
                  <a:schemeClr val="tx1">
                    <a:lumMod val="85000"/>
                    <a:lumOff val="15000"/>
                  </a:schemeClr>
                </a:solidFill>
              </a:rPr>
              <a:t>usurarietà</a:t>
            </a:r>
            <a:r>
              <a:rPr lang="it-IT" sz="2200" dirty="0" smtClean="0">
                <a:solidFill>
                  <a:schemeClr val="tx1">
                    <a:lumMod val="85000"/>
                    <a:lumOff val="15000"/>
                  </a:schemeClr>
                </a:solidFill>
              </a:rPr>
              <a:t> degli interessi, ove solitamente vi sono ampi riferimenti solo generali alle questioni afferente la legge n. 108 del 1996) non è preceduta da alcuna specifica attività assertiva, e poggia su degli assunti soltanto impliciti assolutamente ipotetici, sì da postulare una indagine in alcuni casi esplorativa. </a:t>
            </a:r>
          </a:p>
          <a:p>
            <a:pPr marL="0" indent="0" algn="just" eaLnBrk="1" fontAlgn="auto" hangingPunct="1">
              <a:spcAft>
                <a:spcPts val="0"/>
              </a:spcAft>
              <a:buFont typeface="Arial" charset="0"/>
              <a:buNone/>
              <a:defRPr/>
            </a:pPr>
            <a:r>
              <a:rPr lang="it-IT" sz="2200" dirty="0" smtClean="0">
                <a:solidFill>
                  <a:schemeClr val="tx1">
                    <a:lumMod val="85000"/>
                    <a:lumOff val="15000"/>
                  </a:schemeClr>
                </a:solidFill>
              </a:rPr>
              <a:t>Trattasi però di carenza che, se così posta, rileva in punto di merito, con riguardo alla </a:t>
            </a:r>
            <a:r>
              <a:rPr lang="it-IT" sz="2200" dirty="0" err="1" smtClean="0">
                <a:solidFill>
                  <a:schemeClr val="tx1">
                    <a:lumMod val="85000"/>
                    <a:lumOff val="15000"/>
                  </a:schemeClr>
                </a:solidFill>
              </a:rPr>
              <a:t>accoglibilità</a:t>
            </a:r>
            <a:r>
              <a:rPr lang="it-IT" sz="2200" dirty="0" smtClean="0">
                <a:solidFill>
                  <a:schemeClr val="tx1">
                    <a:lumMod val="85000"/>
                    <a:lumOff val="15000"/>
                  </a:schemeClr>
                </a:solidFill>
              </a:rPr>
              <a:t> della domanda (in punto di fondatezza) ma che non incide affatto sulla presenza nell’atto dei requisiti minimi della </a:t>
            </a:r>
            <a:r>
              <a:rPr lang="it-IT" sz="2200" i="1" dirty="0" err="1" smtClean="0">
                <a:solidFill>
                  <a:schemeClr val="tx1">
                    <a:lumMod val="85000"/>
                    <a:lumOff val="15000"/>
                  </a:schemeClr>
                </a:solidFill>
              </a:rPr>
              <a:t>editio</a:t>
            </a:r>
            <a:r>
              <a:rPr lang="it-IT" sz="2200" i="1" dirty="0" smtClean="0">
                <a:solidFill>
                  <a:schemeClr val="tx1">
                    <a:lumMod val="85000"/>
                    <a:lumOff val="15000"/>
                  </a:schemeClr>
                </a:solidFill>
              </a:rPr>
              <a:t> </a:t>
            </a:r>
            <a:r>
              <a:rPr lang="it-IT" sz="2200" i="1" dirty="0" err="1" smtClean="0">
                <a:solidFill>
                  <a:schemeClr val="tx1">
                    <a:lumMod val="85000"/>
                    <a:lumOff val="15000"/>
                  </a:schemeClr>
                </a:solidFill>
              </a:rPr>
              <a:t>actionis</a:t>
            </a:r>
            <a:r>
              <a:rPr lang="it-IT" sz="2200" i="1" dirty="0" smtClean="0">
                <a:solidFill>
                  <a:schemeClr val="tx1">
                    <a:lumMod val="85000"/>
                    <a:lumOff val="15000"/>
                  </a:schemeClr>
                </a:solidFill>
              </a:rPr>
              <a:t>.</a:t>
            </a:r>
          </a:p>
        </p:txBody>
      </p:sp>
      <p:sp>
        <p:nvSpPr>
          <p:cNvPr id="9219" name="Titolo 1"/>
          <p:cNvSpPr>
            <a:spLocks noGrp="1"/>
          </p:cNvSpPr>
          <p:nvPr>
            <p:ph type="title"/>
          </p:nvPr>
        </p:nvSpPr>
        <p:spPr bwMode="auto">
          <a:xfrm>
            <a:off x="468313" y="764704"/>
            <a:ext cx="8229600" cy="7920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it-IT" altLang="it-IT" i="1" dirty="0" smtClean="0"/>
              <a:t>Onere di allegazione</a:t>
            </a:r>
            <a:endParaRPr lang="it-IT" altLang="it-IT" dirty="0" smtClean="0"/>
          </a:p>
        </p:txBody>
      </p:sp>
    </p:spTree>
    <p:extLst>
      <p:ext uri="{BB962C8B-B14F-4D97-AF65-F5344CB8AC3E}">
        <p14:creationId xmlns:p14="http://schemas.microsoft.com/office/powerpoint/2010/main" val="23198182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contenuto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it-IT" altLang="it-IT" dirty="0" smtClean="0"/>
              <a:t>Strumento tipico per la risoluzione delle diverse questioni in questo tipo di controversie è la consulenza tecnica, di natura contabile, funzionale alla ricostruzione dell’andamento del rapporto (conto corrente, mutuo), non priva di diverse problematiche.</a:t>
            </a:r>
          </a:p>
          <a:p>
            <a:pPr algn="just"/>
            <a:r>
              <a:rPr lang="it-IT" altLang="it-IT" dirty="0" smtClean="0"/>
              <a:t>Innanzitutto, il ricorso allo strumento:</a:t>
            </a:r>
          </a:p>
        </p:txBody>
      </p:sp>
      <p:sp>
        <p:nvSpPr>
          <p:cNvPr id="46083" name="Titolo 2"/>
          <p:cNvSpPr>
            <a:spLocks noGrp="1"/>
          </p:cNvSpPr>
          <p:nvPr>
            <p:ph type="title"/>
          </p:nvPr>
        </p:nvSpPr>
        <p:spPr bwMode="auto">
          <a:xfrm>
            <a:off x="688975" y="1123950"/>
            <a:ext cx="7756525" cy="500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it-IT" altLang="it-IT" sz="3200" dirty="0" smtClean="0"/>
              <a:t>La CTU contabile</a:t>
            </a:r>
          </a:p>
        </p:txBody>
      </p:sp>
    </p:spTree>
    <p:extLst>
      <p:ext uri="{BB962C8B-B14F-4D97-AF65-F5344CB8AC3E}">
        <p14:creationId xmlns:p14="http://schemas.microsoft.com/office/powerpoint/2010/main" val="30208474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egnaposto contenuto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it-IT" altLang="it-IT" dirty="0" smtClean="0"/>
              <a:t>Per </a:t>
            </a:r>
            <a:r>
              <a:rPr lang="it-IT" altLang="it-IT" dirty="0" err="1" smtClean="0"/>
              <a:t>Cass</a:t>
            </a:r>
            <a:r>
              <a:rPr lang="it-IT" altLang="it-IT" dirty="0" smtClean="0"/>
              <a:t>. 5091/2016, </a:t>
            </a:r>
            <a:r>
              <a:rPr lang="it-IT" altLang="it-IT" sz="2000" i="1" dirty="0" smtClean="0"/>
              <a:t>quando la parte chieda una consulenza contabile sulla base di una produzione documentale, il giudice non può qualificare come esplorativa la consulenza senza dimostrare che la documentazione esibita sarebbe comunque irrilevante. Come s'è detto, ha natura esplorativa infatti la consulenza finalizzata alla ricerca di fatti, circostanze o elementi non provati dalla parte che li allega (</a:t>
            </a:r>
            <a:r>
              <a:rPr lang="it-IT" altLang="it-IT" sz="2000" i="1" dirty="0" err="1" smtClean="0"/>
              <a:t>Cass</a:t>
            </a:r>
            <a:r>
              <a:rPr lang="it-IT" altLang="it-IT" sz="2000" i="1" dirty="0" smtClean="0"/>
              <a:t>., sez. 1^, 5 luglio 2007, n. 15219, m. 598314), non la consulenza intesa a ricostruire l'andamento di rapporti contabili non controversi nella loro esistenza.</a:t>
            </a:r>
            <a:endParaRPr lang="it-IT" altLang="it-IT" sz="2000" dirty="0" smtClean="0"/>
          </a:p>
        </p:txBody>
      </p:sp>
      <p:sp>
        <p:nvSpPr>
          <p:cNvPr id="47107" name="Titolo 2"/>
          <p:cNvSpPr>
            <a:spLocks noGrp="1"/>
          </p:cNvSpPr>
          <p:nvPr>
            <p:ph type="title"/>
          </p:nvPr>
        </p:nvSpPr>
        <p:spPr bwMode="auto">
          <a:xfrm>
            <a:off x="827088" y="836713"/>
            <a:ext cx="7756525" cy="7200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3200" dirty="0" smtClean="0"/>
              <a:t>La CTU contabile</a:t>
            </a:r>
          </a:p>
        </p:txBody>
      </p:sp>
    </p:spTree>
    <p:extLst>
      <p:ext uri="{BB962C8B-B14F-4D97-AF65-F5344CB8AC3E}">
        <p14:creationId xmlns:p14="http://schemas.microsoft.com/office/powerpoint/2010/main" val="17281578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contenuto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it-IT" altLang="it-IT" dirty="0" smtClean="0"/>
              <a:t>Poi il quesito: questo deve essere strutturato come funzionale alla individuazione delle poste oggetto di ‘critica’ e al ricalcolo operando le annotazioni correttive secondo i criteri ‘puntuali’ indicati dall’istruttore &gt; necessità di individuare subito l’oggetto specifico della controversia, e ‘calibrare’ le richieste in funzione di questo.</a:t>
            </a:r>
          </a:p>
        </p:txBody>
      </p:sp>
      <p:sp>
        <p:nvSpPr>
          <p:cNvPr id="48131" name="Titolo 2"/>
          <p:cNvSpPr>
            <a:spLocks noGrp="1"/>
          </p:cNvSpPr>
          <p:nvPr>
            <p:ph type="title"/>
          </p:nvPr>
        </p:nvSpPr>
        <p:spPr bwMode="auto">
          <a:xfrm>
            <a:off x="688975" y="1196975"/>
            <a:ext cx="7756525" cy="576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it-IT" altLang="it-IT" dirty="0" smtClean="0"/>
              <a:t>La CTU contabile</a:t>
            </a:r>
          </a:p>
        </p:txBody>
      </p:sp>
      <p:sp>
        <p:nvSpPr>
          <p:cNvPr id="49156" name="Segnaposto piè di pagina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it-IT" altLang="it-IT" smtClean="0"/>
          </a:p>
        </p:txBody>
      </p:sp>
    </p:spTree>
    <p:extLst>
      <p:ext uri="{BB962C8B-B14F-4D97-AF65-F5344CB8AC3E}">
        <p14:creationId xmlns:p14="http://schemas.microsoft.com/office/powerpoint/2010/main" val="40059265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contenuto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it-IT" altLang="it-IT" dirty="0" smtClean="0"/>
              <a:t>Ad esempio, a proposito delle verifiche sul rispetto della normativa antiusura: </a:t>
            </a:r>
            <a:r>
              <a:rPr lang="it-IT" altLang="it-IT" sz="1800" i="1" dirty="0" smtClean="0"/>
              <a:t>individuare il criterio di calcolo del TAEG applicato ai rapporti, verificando se corrisponda alle previsioni negoziali e comunque se sia coerente alla formula che tenga conto della commissione di massimo scoperto secondo i criteri tempo per tempo indicati dalla Banca d’Italia nelle Istruzioni per la rilevazione dei TEGM motivando circa la ragione della eventuale differenza.</a:t>
            </a:r>
            <a:r>
              <a:rPr lang="it-IT" altLang="it-IT" sz="1800" dirty="0" smtClean="0"/>
              <a:t> </a:t>
            </a:r>
          </a:p>
        </p:txBody>
      </p:sp>
      <p:sp>
        <p:nvSpPr>
          <p:cNvPr id="49155" name="Titolo 2"/>
          <p:cNvSpPr>
            <a:spLocks noGrp="1"/>
          </p:cNvSpPr>
          <p:nvPr>
            <p:ph type="title"/>
          </p:nvPr>
        </p:nvSpPr>
        <p:spPr bwMode="auto">
          <a:xfrm>
            <a:off x="688975" y="908721"/>
            <a:ext cx="7756525" cy="72007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it-IT" altLang="it-IT" dirty="0" smtClean="0"/>
              <a:t>La CTU contabile</a:t>
            </a:r>
          </a:p>
        </p:txBody>
      </p:sp>
      <p:sp>
        <p:nvSpPr>
          <p:cNvPr id="50180" name="Segnaposto piè di pagina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it-IT" altLang="it-IT" smtClean="0"/>
          </a:p>
        </p:txBody>
      </p:sp>
    </p:spTree>
    <p:extLst>
      <p:ext uri="{BB962C8B-B14F-4D97-AF65-F5344CB8AC3E}">
        <p14:creationId xmlns:p14="http://schemas.microsoft.com/office/powerpoint/2010/main" val="15747545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contenuto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it-IT" altLang="it-IT" dirty="0" smtClean="0"/>
              <a:t>Questioni pratiche: </a:t>
            </a:r>
          </a:p>
          <a:p>
            <a:pPr algn="just"/>
            <a:r>
              <a:rPr lang="it-IT" altLang="it-IT" dirty="0" smtClean="0"/>
              <a:t>i termini ex art. 195 </a:t>
            </a:r>
            <a:r>
              <a:rPr lang="it-IT" altLang="it-IT" dirty="0" err="1" smtClean="0"/>
              <a:t>c.p.c.</a:t>
            </a:r>
            <a:r>
              <a:rPr lang="it-IT" altLang="it-IT" dirty="0" smtClean="0"/>
              <a:t> e l’attività dell’esperto (</a:t>
            </a:r>
            <a:r>
              <a:rPr lang="it-IT" altLang="it-IT" dirty="0" err="1" smtClean="0"/>
              <a:t>Cass</a:t>
            </a:r>
            <a:r>
              <a:rPr lang="it-IT" altLang="it-IT" dirty="0" smtClean="0"/>
              <a:t>. 8406/2014);</a:t>
            </a:r>
          </a:p>
          <a:p>
            <a:pPr algn="just"/>
            <a:r>
              <a:rPr lang="it-IT" altLang="it-IT" dirty="0" smtClean="0"/>
              <a:t>l’acquisizione di documenti contabili ex art. 198 </a:t>
            </a:r>
            <a:r>
              <a:rPr lang="it-IT" altLang="it-IT" dirty="0" err="1" smtClean="0"/>
              <a:t>c.p.c</a:t>
            </a:r>
            <a:r>
              <a:rPr lang="it-IT" altLang="it-IT" dirty="0" err="1" smtClean="0"/>
              <a:t>.</a:t>
            </a:r>
            <a:endParaRPr lang="it-IT" altLang="it-IT" dirty="0" smtClean="0"/>
          </a:p>
        </p:txBody>
      </p:sp>
      <p:sp>
        <p:nvSpPr>
          <p:cNvPr id="50179" name="Titolo 2"/>
          <p:cNvSpPr>
            <a:spLocks noGrp="1"/>
          </p:cNvSpPr>
          <p:nvPr>
            <p:ph type="title"/>
          </p:nvPr>
        </p:nvSpPr>
        <p:spPr bwMode="auto">
          <a:xfrm>
            <a:off x="688975" y="1196975"/>
            <a:ext cx="7756525" cy="576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it-IT" altLang="it-IT" dirty="0" smtClean="0"/>
              <a:t>La CTU contabile</a:t>
            </a:r>
          </a:p>
        </p:txBody>
      </p:sp>
      <p:sp>
        <p:nvSpPr>
          <p:cNvPr id="51204" name="Segnaposto piè di pagina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it-IT" altLang="it-IT" smtClean="0"/>
          </a:p>
        </p:txBody>
      </p:sp>
    </p:spTree>
    <p:extLst>
      <p:ext uri="{BB962C8B-B14F-4D97-AF65-F5344CB8AC3E}">
        <p14:creationId xmlns:p14="http://schemas.microsoft.com/office/powerpoint/2010/main" val="299653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1pPr>
            <a:lvl2pPr marL="742950" indent="-28575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2pPr>
            <a:lvl3pPr marL="11430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3pPr>
            <a:lvl4pPr marL="16002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4pPr>
            <a:lvl5pPr marL="20574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9pPr>
          </a:lstStyle>
          <a:p>
            <a:pPr algn="ctr" eaLnBrk="1" hangingPunct="1">
              <a:buSzPct val="45000"/>
              <a:buFont typeface="Wingdings" pitchFamily="2" charset="2"/>
              <a:buNone/>
            </a:pPr>
            <a:r>
              <a:rPr lang="it-IT" altLang="it-IT" sz="3200" b="1">
                <a:solidFill>
                  <a:srgbClr val="333333"/>
                </a:solidFill>
                <a:ea typeface="Microsoft YaHei" pitchFamily="34" charset="-122"/>
              </a:rPr>
              <a:t>La prova e il relativo onere</a:t>
            </a:r>
            <a:r>
              <a:rPr lang="it-IT" altLang="it-IT" sz="2400" b="1">
                <a:solidFill>
                  <a:srgbClr val="333333"/>
                </a:solidFill>
                <a:ea typeface="Microsoft YaHei" pitchFamily="34" charset="-122"/>
              </a:rPr>
              <a:t/>
            </a:r>
            <a:br>
              <a:rPr lang="it-IT" altLang="it-IT" sz="2400" b="1">
                <a:solidFill>
                  <a:srgbClr val="333333"/>
                </a:solidFill>
                <a:ea typeface="Microsoft YaHei" pitchFamily="34" charset="-122"/>
              </a:rPr>
            </a:br>
            <a:endParaRPr lang="it-IT" altLang="it-IT" sz="2400" b="1">
              <a:solidFill>
                <a:srgbClr val="333333"/>
              </a:solidFill>
              <a:ea typeface="Microsoft YaHei" pitchFamily="34" charset="-122"/>
            </a:endParaRPr>
          </a:p>
        </p:txBody>
      </p:sp>
      <p:sp>
        <p:nvSpPr>
          <p:cNvPr id="10243" name="Text Box 2"/>
          <p:cNvSpPr txBox="1">
            <a:spLocks noChangeArrowheads="1"/>
          </p:cNvSpPr>
          <p:nvPr/>
        </p:nvSpPr>
        <p:spPr bwMode="auto">
          <a:xfrm>
            <a:off x="457200" y="1600200"/>
            <a:ext cx="8229600" cy="478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1pPr>
            <a:lvl2pPr marL="742950" indent="-28575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2pPr>
            <a:lvl3pPr marL="11430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3pPr>
            <a:lvl4pPr marL="16002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4pPr>
            <a:lvl5pPr marL="20574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9pPr>
          </a:lstStyle>
          <a:p>
            <a:pPr algn="just" eaLnBrk="1" hangingPunct="1">
              <a:lnSpc>
                <a:spcPct val="80000"/>
              </a:lnSpc>
              <a:spcBef>
                <a:spcPts val="550"/>
              </a:spcBef>
            </a:pPr>
            <a:r>
              <a:rPr lang="it-IT" altLang="it-IT" sz="2200">
                <a:solidFill>
                  <a:srgbClr val="000000"/>
                </a:solidFill>
                <a:latin typeface="Baskerville Old Face" pitchFamily="18" charset="0"/>
                <a:ea typeface="Microsoft YaHei" pitchFamily="34" charset="-122"/>
              </a:rPr>
              <a:t>La prova  è tradizionalmente considerata come una rappresentazione storica dei fatti affermati quali accadimenti dalle parti. È, più semplicemente, </a:t>
            </a:r>
            <a:r>
              <a:rPr lang="it-IT" altLang="it-IT" sz="2200" b="1">
                <a:solidFill>
                  <a:srgbClr val="C00000"/>
                </a:solidFill>
                <a:latin typeface="Baskerville Old Face" pitchFamily="18" charset="0"/>
                <a:ea typeface="Microsoft YaHei" pitchFamily="34" charset="-122"/>
              </a:rPr>
              <a:t>strumento per l’accertamento di quei fatti</a:t>
            </a:r>
            <a:r>
              <a:rPr lang="it-IT" altLang="it-IT" sz="2200">
                <a:solidFill>
                  <a:srgbClr val="000000"/>
                </a:solidFill>
                <a:latin typeface="Baskerville Old Face" pitchFamily="18" charset="0"/>
                <a:ea typeface="Microsoft YaHei" pitchFamily="34" charset="-122"/>
              </a:rPr>
              <a:t>: la parte, attraverso la prova, tende alla formazione del convincimento del giudice, mirando a far sì che la verità processuale possa coincidere (o quantomeno avvicinarsi il più possibile) a quella reale-storica.</a:t>
            </a:r>
          </a:p>
          <a:p>
            <a:pPr algn="just" eaLnBrk="1" hangingPunct="1">
              <a:lnSpc>
                <a:spcPct val="80000"/>
              </a:lnSpc>
              <a:spcBef>
                <a:spcPts val="550"/>
              </a:spcBef>
            </a:pPr>
            <a:r>
              <a:rPr lang="it-IT" altLang="it-IT" sz="2200">
                <a:solidFill>
                  <a:srgbClr val="000000"/>
                </a:solidFill>
                <a:latin typeface="Baskerville Old Face" pitchFamily="18" charset="0"/>
                <a:ea typeface="Microsoft YaHei" pitchFamily="34" charset="-122"/>
              </a:rPr>
              <a:t>L’intera materia delle prove trova il suo snodarsi normativo (il cd.  sistema della bipartizione) tra i due codici civili: quello di diritto sostanziale e quello di diritto processuale. </a:t>
            </a:r>
          </a:p>
          <a:p>
            <a:pPr algn="just" eaLnBrk="1" hangingPunct="1">
              <a:lnSpc>
                <a:spcPct val="80000"/>
              </a:lnSpc>
              <a:spcBef>
                <a:spcPts val="550"/>
              </a:spcBef>
            </a:pPr>
            <a:r>
              <a:rPr lang="it-IT" altLang="it-IT" sz="2200">
                <a:solidFill>
                  <a:srgbClr val="000000"/>
                </a:solidFill>
                <a:latin typeface="Baskerville Old Face" pitchFamily="18" charset="0"/>
                <a:ea typeface="Microsoft YaHei" pitchFamily="34" charset="-122"/>
              </a:rPr>
              <a:t>E mentre quest’ultimo regola l’assunzione giudiziaria dei mezzi di prova, il codice civile configura i tipi normativi di prova, fissando (</a:t>
            </a:r>
            <a:r>
              <a:rPr lang="it-IT" altLang="it-IT" sz="2200" b="1">
                <a:solidFill>
                  <a:srgbClr val="000000"/>
                </a:solidFill>
                <a:latin typeface="Baskerville Old Face" pitchFamily="18" charset="0"/>
                <a:ea typeface="Microsoft YaHei" pitchFamily="34" charset="-122"/>
              </a:rPr>
              <a:t>art. 2697 c.c.</a:t>
            </a:r>
            <a:r>
              <a:rPr lang="it-IT" altLang="it-IT" sz="2200">
                <a:solidFill>
                  <a:srgbClr val="000000"/>
                </a:solidFill>
                <a:latin typeface="Baskerville Old Face" pitchFamily="18" charset="0"/>
                <a:ea typeface="Microsoft YaHei" pitchFamily="34" charset="-122"/>
              </a:rPr>
              <a:t>) anche le regole riguardanti la ripartizione, tra i soggetti del processo, dell’onere della prova. Come evidenziato, per la previsione appena citata, l’attore ha l’onere di provare i fatti costitutivi, il convenuto i fatti estintivi, impeditivi o modificativi.</a:t>
            </a:r>
          </a:p>
          <a:p>
            <a:pPr eaLnBrk="1" hangingPunct="1">
              <a:lnSpc>
                <a:spcPct val="80000"/>
              </a:lnSpc>
              <a:spcBef>
                <a:spcPts val="550"/>
              </a:spcBef>
            </a:pPr>
            <a:endParaRPr lang="it-IT" altLang="it-IT" sz="2200">
              <a:solidFill>
                <a:srgbClr val="000000"/>
              </a:solidFill>
              <a:ea typeface="Microsoft YaHei" pitchFamily="34" charset="-122"/>
            </a:endParaRPr>
          </a:p>
        </p:txBody>
      </p:sp>
    </p:spTree>
    <p:extLst>
      <p:ext uri="{BB962C8B-B14F-4D97-AF65-F5344CB8AC3E}">
        <p14:creationId xmlns:p14="http://schemas.microsoft.com/office/powerpoint/2010/main" val="13857751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457200" y="846138"/>
            <a:ext cx="82296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1pPr>
            <a:lvl2pPr marL="742950" indent="-28575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2pPr>
            <a:lvl3pPr marL="11430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3pPr>
            <a:lvl4pPr marL="16002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4pPr>
            <a:lvl5pPr marL="20574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9pPr>
          </a:lstStyle>
          <a:p>
            <a:pPr algn="ctr" eaLnBrk="1" hangingPunct="1">
              <a:buSzPct val="45000"/>
              <a:buFont typeface="Wingdings" pitchFamily="2" charset="2"/>
              <a:buNone/>
            </a:pPr>
            <a:r>
              <a:rPr lang="it-IT" altLang="it-IT" sz="3200" b="1">
                <a:solidFill>
                  <a:srgbClr val="333333"/>
                </a:solidFill>
                <a:ea typeface="Microsoft YaHei" pitchFamily="34" charset="-122"/>
              </a:rPr>
              <a:t>La prova e il relativo onere</a:t>
            </a:r>
          </a:p>
        </p:txBody>
      </p:sp>
      <p:sp>
        <p:nvSpPr>
          <p:cNvPr id="11267" name="Text Box 2"/>
          <p:cNvSpPr txBox="1">
            <a:spLocks noChangeArrowheads="1"/>
          </p:cNvSpPr>
          <p:nvPr/>
        </p:nvSpPr>
        <p:spPr bwMode="auto">
          <a:xfrm>
            <a:off x="457200" y="1412875"/>
            <a:ext cx="8229600" cy="4713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31800" indent="-32385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1pPr>
            <a:lvl2pPr marL="742950" indent="-28575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2pPr>
            <a:lvl3pPr marL="11430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3pPr>
            <a:lvl4pPr marL="16002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4pPr>
            <a:lvl5pPr marL="20574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9pPr>
          </a:lstStyle>
          <a:p>
            <a:pPr algn="just" eaLnBrk="1" hangingPunct="1">
              <a:spcBef>
                <a:spcPts val="550"/>
              </a:spcBef>
              <a:buClr>
                <a:srgbClr val="0E594D"/>
              </a:buClr>
              <a:buSzPct val="45000"/>
              <a:buFont typeface="Wingdings" pitchFamily="2" charset="2"/>
              <a:buChar char=""/>
            </a:pPr>
            <a:r>
              <a:rPr lang="it-IT" altLang="it-IT" sz="2200">
                <a:solidFill>
                  <a:srgbClr val="000000"/>
                </a:solidFill>
                <a:ea typeface="Microsoft YaHei" pitchFamily="34" charset="-122"/>
              </a:rPr>
              <a:t>Tra le prove, quella </a:t>
            </a:r>
            <a:r>
              <a:rPr lang="it-IT" altLang="it-IT" sz="2200" b="1">
                <a:solidFill>
                  <a:srgbClr val="CC0000"/>
                </a:solidFill>
                <a:ea typeface="Microsoft YaHei" pitchFamily="34" charset="-122"/>
              </a:rPr>
              <a:t>documentale</a:t>
            </a:r>
            <a:r>
              <a:rPr lang="it-IT" altLang="it-IT" sz="2200">
                <a:solidFill>
                  <a:srgbClr val="000000"/>
                </a:solidFill>
                <a:ea typeface="Microsoft YaHei" pitchFamily="34" charset="-122"/>
              </a:rPr>
              <a:t> rappresenta la </a:t>
            </a:r>
            <a:r>
              <a:rPr lang="it-IT" altLang="it-IT" sz="2200" b="1">
                <a:solidFill>
                  <a:srgbClr val="C00000"/>
                </a:solidFill>
                <a:ea typeface="Microsoft YaHei" pitchFamily="34" charset="-122"/>
              </a:rPr>
              <a:t>prova precostituita </a:t>
            </a:r>
            <a:r>
              <a:rPr lang="it-IT" altLang="it-IT" sz="2200">
                <a:solidFill>
                  <a:srgbClr val="000000"/>
                </a:solidFill>
                <a:ea typeface="Microsoft YaHei" pitchFamily="34" charset="-122"/>
              </a:rPr>
              <a:t>vera e propria. A tal proposito, va ricordato che la distinzione tra prove precostituite e prove costituende rappresenta uno dei capisaldi del nostro sistema processuale. Le prime sono quelle prove che preesistono al processo, e non sono state create per un “fine processuale”; le seconde, invece, sono le prove che sorgono </a:t>
            </a:r>
            <a:r>
              <a:rPr lang="it-IT" altLang="it-IT" sz="2200" i="1">
                <a:solidFill>
                  <a:srgbClr val="000000"/>
                </a:solidFill>
                <a:ea typeface="Microsoft YaHei" pitchFamily="34" charset="-122"/>
              </a:rPr>
              <a:t>nel</a:t>
            </a:r>
            <a:r>
              <a:rPr lang="it-IT" altLang="it-IT" sz="2200">
                <a:solidFill>
                  <a:srgbClr val="000000"/>
                </a:solidFill>
                <a:ea typeface="Microsoft YaHei" pitchFamily="34" charset="-122"/>
              </a:rPr>
              <a:t> processo, sono disciplinate da questo, e vengono appositamente create per comprovare un determinato fatto.</a:t>
            </a:r>
          </a:p>
          <a:p>
            <a:pPr algn="just" eaLnBrk="1" hangingPunct="1">
              <a:spcBef>
                <a:spcPts val="550"/>
              </a:spcBef>
              <a:buClr>
                <a:srgbClr val="0E594D"/>
              </a:buClr>
              <a:buSzPct val="45000"/>
              <a:buFont typeface="Wingdings" pitchFamily="2" charset="2"/>
              <a:buChar char=""/>
            </a:pPr>
            <a:r>
              <a:rPr lang="it-IT" altLang="it-IT" i="1">
                <a:solidFill>
                  <a:srgbClr val="000000"/>
                </a:solidFill>
                <a:ea typeface="Microsoft YaHei" pitchFamily="34" charset="-122"/>
              </a:rPr>
              <a:t>[Al concetto di documento si accosta oggi quello di “</a:t>
            </a:r>
            <a:r>
              <a:rPr lang="it-IT" altLang="it-IT" b="1" i="1">
                <a:solidFill>
                  <a:srgbClr val="C00000"/>
                </a:solidFill>
                <a:ea typeface="Microsoft YaHei" pitchFamily="34" charset="-122"/>
              </a:rPr>
              <a:t>documento informatico</a:t>
            </a:r>
            <a:r>
              <a:rPr lang="it-IT" altLang="it-IT" i="1">
                <a:solidFill>
                  <a:srgbClr val="000000"/>
                </a:solidFill>
                <a:ea typeface="Microsoft YaHei" pitchFamily="34" charset="-122"/>
              </a:rPr>
              <a:t>”, che è la “</a:t>
            </a:r>
            <a:r>
              <a:rPr lang="it-IT" altLang="it-IT" i="1">
                <a:solidFill>
                  <a:srgbClr val="C0504D"/>
                </a:solidFill>
                <a:ea typeface="Microsoft YaHei" pitchFamily="34" charset="-122"/>
              </a:rPr>
              <a:t>rappresentazione informatica di atti, fatti o dati giuridicamente rilevanti</a:t>
            </a:r>
            <a:r>
              <a:rPr lang="it-IT" altLang="it-IT" i="1">
                <a:solidFill>
                  <a:srgbClr val="000000"/>
                </a:solidFill>
                <a:ea typeface="Microsoft YaHei" pitchFamily="34" charset="-122"/>
              </a:rPr>
              <a:t>”, così come viene definito dal Codice dell’Amministrazione Digitale (C.A.D., ovvero il decreto legislativo n. 82 del 2005)]</a:t>
            </a:r>
          </a:p>
        </p:txBody>
      </p:sp>
    </p:spTree>
    <p:extLst>
      <p:ext uri="{BB962C8B-B14F-4D97-AF65-F5344CB8AC3E}">
        <p14:creationId xmlns:p14="http://schemas.microsoft.com/office/powerpoint/2010/main" val="4201541464"/>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457200" y="1060450"/>
            <a:ext cx="8229600" cy="784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a:defRPr/>
            </a:pPr>
            <a:r>
              <a:rPr lang="it-IT" sz="3400" b="1" i="1" dirty="0" smtClean="0">
                <a:solidFill>
                  <a:srgbClr val="953735"/>
                </a:solidFill>
                <a:effectLst>
                  <a:outerShdw blurRad="38100" dist="38100" dir="2700000" algn="tl">
                    <a:srgbClr val="000000"/>
                  </a:outerShdw>
                </a:effectLst>
              </a:rPr>
              <a:t>Ripartizione dell’onere probatorio</a:t>
            </a:r>
          </a:p>
        </p:txBody>
      </p:sp>
      <p:sp>
        <p:nvSpPr>
          <p:cNvPr id="12291" name="Text Box 2"/>
          <p:cNvSpPr txBox="1">
            <a:spLocks noChangeArrowheads="1"/>
          </p:cNvSpPr>
          <p:nvPr/>
        </p:nvSpPr>
        <p:spPr bwMode="auto">
          <a:xfrm>
            <a:off x="457200" y="2133600"/>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1pPr>
            <a:lvl2pPr marL="742950" indent="-28575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2pPr>
            <a:lvl3pPr marL="11430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3pPr>
            <a:lvl4pPr marL="16002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4pPr>
            <a:lvl5pPr marL="20574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9pPr>
          </a:lstStyle>
          <a:p>
            <a:pPr algn="just" eaLnBrk="1" hangingPunct="1">
              <a:spcBef>
                <a:spcPts val="800"/>
              </a:spcBef>
            </a:pPr>
            <a:r>
              <a:rPr lang="it-IT" altLang="it-IT" sz="2800">
                <a:solidFill>
                  <a:srgbClr val="000000"/>
                </a:solidFill>
                <a:latin typeface="Baskerville Old Face" pitchFamily="18" charset="0"/>
                <a:ea typeface="Microsoft YaHei" pitchFamily="34" charset="-122"/>
              </a:rPr>
              <a:t>Nel processo civile, l’attore, secondo i comuni canoni sanciti dall’art. 2697 c.c. che gravano su colui che fa valere un diritto in giudizio, ha l’onere di provarne i fatti che ne costituiscono il fondamento: se trattasi di </a:t>
            </a:r>
            <a:r>
              <a:rPr lang="it-IT" altLang="it-IT" sz="2800" b="1">
                <a:solidFill>
                  <a:srgbClr val="000000"/>
                </a:solidFill>
                <a:latin typeface="Baskerville Old Face" pitchFamily="18" charset="0"/>
                <a:ea typeface="Microsoft YaHei" pitchFamily="34" charset="-122"/>
              </a:rPr>
              <a:t>prove precostituite</a:t>
            </a:r>
            <a:r>
              <a:rPr lang="it-IT" altLang="it-IT" sz="2800">
                <a:solidFill>
                  <a:srgbClr val="000000"/>
                </a:solidFill>
                <a:latin typeface="Baskerville Old Face" pitchFamily="18" charset="0"/>
                <a:ea typeface="Microsoft YaHei" pitchFamily="34" charset="-122"/>
              </a:rPr>
              <a:t>, deve versare tutta la documentazione utile a consentire di accertare correttamente la pretesa.   </a:t>
            </a:r>
          </a:p>
          <a:p>
            <a:pPr algn="just" eaLnBrk="1" hangingPunct="1">
              <a:spcBef>
                <a:spcPts val="800"/>
              </a:spcBef>
            </a:pPr>
            <a:endParaRPr lang="it-IT" altLang="it-IT" sz="2900">
              <a:solidFill>
                <a:srgbClr val="000000"/>
              </a:solidFill>
              <a:ea typeface="Microsoft YaHei" pitchFamily="34" charset="-122"/>
            </a:endParaRPr>
          </a:p>
        </p:txBody>
      </p:sp>
    </p:spTree>
    <p:extLst>
      <p:ext uri="{BB962C8B-B14F-4D97-AF65-F5344CB8AC3E}">
        <p14:creationId xmlns:p14="http://schemas.microsoft.com/office/powerpoint/2010/main" val="18530996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contenuto 2"/>
          <p:cNvSpPr>
            <a:spLocks noGrp="1"/>
          </p:cNvSpPr>
          <p:nvPr>
            <p:ph idx="1"/>
          </p:nvPr>
        </p:nvSpPr>
        <p:spPr bwMode="auto">
          <a:xfrm>
            <a:off x="395288" y="2276475"/>
            <a:ext cx="8302625" cy="3878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10000"/>
          </a:bodyPr>
          <a:lstStyle/>
          <a:p>
            <a:pPr marL="0" indent="0" algn="just" eaLnBrk="1" hangingPunct="1">
              <a:buFont typeface="Arial" pitchFamily="34" charset="0"/>
              <a:buNone/>
            </a:pPr>
            <a:r>
              <a:rPr lang="it-IT" altLang="it-IT" dirty="0" smtClean="0">
                <a:latin typeface="Baskerville Old Face" pitchFamily="18" charset="0"/>
              </a:rPr>
              <a:t>Anche nel contenzioso bancario valgono le regole generali:</a:t>
            </a:r>
          </a:p>
          <a:p>
            <a:pPr marL="0" indent="0" algn="just" eaLnBrk="1" hangingPunct="1">
              <a:buFont typeface="Arial" pitchFamily="34" charset="0"/>
              <a:buNone/>
            </a:pPr>
            <a:r>
              <a:rPr lang="it-IT" altLang="it-IT" dirty="0" smtClean="0">
                <a:latin typeface="Baskerville Old Face" pitchFamily="18" charset="0"/>
              </a:rPr>
              <a:t>l’attore dovrà assolvere, in primo luogo, gli oneri di puntuale allegazione e, in secondo luogo, dovrà provvedere a supportare la domanda giudiziale con prove documentali sufficienti (ovverosia copia quantomeno degli estratti conto relativi agli anni oggetto di contestazione, almeno quelli essenziali).</a:t>
            </a:r>
          </a:p>
          <a:p>
            <a:pPr marL="0" indent="0" algn="just" eaLnBrk="1" hangingPunct="1">
              <a:buFont typeface="Arial" pitchFamily="34" charset="0"/>
              <a:buNone/>
            </a:pPr>
            <a:r>
              <a:rPr lang="it-IT" altLang="it-IT" dirty="0" smtClean="0">
                <a:latin typeface="Baskerville Old Face" pitchFamily="18" charset="0"/>
              </a:rPr>
              <a:t>Varia l’onere della prova rispetto alle diverse allegazioni ?</a:t>
            </a:r>
          </a:p>
        </p:txBody>
      </p:sp>
      <p:sp>
        <p:nvSpPr>
          <p:cNvPr id="2" name="Titolo 1"/>
          <p:cNvSpPr>
            <a:spLocks noGrp="1"/>
          </p:cNvSpPr>
          <p:nvPr>
            <p:ph type="title"/>
          </p:nvPr>
        </p:nvSpPr>
        <p:spPr>
          <a:xfrm>
            <a:off x="755650" y="765175"/>
            <a:ext cx="7756525" cy="1054100"/>
          </a:xfrm>
        </p:spPr>
        <p:txBody>
          <a:bodyPr rtlCol="0">
            <a:normAutofit fontScale="90000"/>
          </a:bodyPr>
          <a:lstStyle/>
          <a:p>
            <a:pPr eaLnBrk="1" fontAlgn="auto" hangingPunct="1">
              <a:spcAft>
                <a:spcPts val="0"/>
              </a:spcAft>
              <a:defRPr/>
            </a:pPr>
            <a:r>
              <a:rPr lang="it-IT" dirty="0" smtClean="0"/>
              <a:t/>
            </a:r>
            <a:br>
              <a:rPr lang="it-IT" dirty="0" smtClean="0"/>
            </a:br>
            <a:r>
              <a:rPr lang="it-IT" sz="3800" i="1" dirty="0">
                <a:solidFill>
                  <a:srgbClr val="953735"/>
                </a:solidFill>
                <a:effectLst>
                  <a:outerShdw blurRad="38100" dist="38100" dir="2700000" algn="tl">
                    <a:srgbClr val="000000"/>
                  </a:outerShdw>
                </a:effectLst>
                <a:latin typeface="Arial" panose="020B0604020202020204" pitchFamily="34" charset="0"/>
                <a:cs typeface="Arial" panose="020B0604020202020204" pitchFamily="34" charset="0"/>
              </a:rPr>
              <a:t>Ripartizione dell’onere probatorio</a:t>
            </a:r>
            <a:r>
              <a:rPr lang="it-IT" i="1" dirty="0">
                <a:solidFill>
                  <a:srgbClr val="953735"/>
                </a:solidFill>
                <a:effectLst>
                  <a:outerShdw blurRad="38100" dist="38100" dir="2700000" algn="tl">
                    <a:srgbClr val="000000"/>
                  </a:outerShdw>
                </a:effectLst>
              </a:rPr>
              <a:t/>
            </a:r>
            <a:br>
              <a:rPr lang="it-IT" i="1" dirty="0">
                <a:solidFill>
                  <a:srgbClr val="953735"/>
                </a:solidFill>
                <a:effectLst>
                  <a:outerShdw blurRad="38100" dist="38100" dir="2700000" algn="tl">
                    <a:srgbClr val="000000"/>
                  </a:outerShdw>
                </a:effectLst>
              </a:rPr>
            </a:br>
            <a:endParaRPr lang="it-IT" dirty="0"/>
          </a:p>
        </p:txBody>
      </p:sp>
    </p:spTree>
    <p:extLst>
      <p:ext uri="{BB962C8B-B14F-4D97-AF65-F5344CB8AC3E}">
        <p14:creationId xmlns:p14="http://schemas.microsoft.com/office/powerpoint/2010/main" val="2556719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457200" y="8461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cs typeface="Arial" charset="0"/>
              </a:defRPr>
            </a:lvl9pPr>
          </a:lstStyle>
          <a:p>
            <a:pPr algn="ctr">
              <a:buSzPct val="45000"/>
              <a:defRPr/>
            </a:pPr>
            <a:r>
              <a:rPr lang="it-IT" sz="2400" b="1" dirty="0" smtClean="0">
                <a:solidFill>
                  <a:srgbClr val="333333"/>
                </a:solidFill>
              </a:rPr>
              <a:t/>
            </a:r>
            <a:br>
              <a:rPr lang="it-IT" sz="2400" b="1" dirty="0" smtClean="0">
                <a:solidFill>
                  <a:srgbClr val="333333"/>
                </a:solidFill>
              </a:rPr>
            </a:br>
            <a:r>
              <a:rPr lang="it-IT" sz="3400" b="1" i="1" dirty="0">
                <a:solidFill>
                  <a:srgbClr val="953735"/>
                </a:solidFill>
                <a:effectLst>
                  <a:outerShdw blurRad="38100" dist="38100" dir="2700000" algn="tl">
                    <a:srgbClr val="000000"/>
                  </a:outerShdw>
                </a:effectLst>
              </a:rPr>
              <a:t>Ripartizione dell’onere </a:t>
            </a:r>
            <a:r>
              <a:rPr lang="it-IT" sz="3400" b="1" i="1" dirty="0" smtClean="0">
                <a:solidFill>
                  <a:srgbClr val="953735"/>
                </a:solidFill>
                <a:effectLst>
                  <a:outerShdw blurRad="38100" dist="38100" dir="2700000" algn="tl">
                    <a:srgbClr val="000000"/>
                  </a:outerShdw>
                </a:effectLst>
              </a:rPr>
              <a:t>probatorio</a:t>
            </a:r>
            <a:endParaRPr lang="it-IT" sz="3400" b="1" i="1" dirty="0">
              <a:solidFill>
                <a:srgbClr val="953735"/>
              </a:solidFill>
              <a:effectLst>
                <a:outerShdw blurRad="38100" dist="38100" dir="2700000" algn="tl">
                  <a:srgbClr val="000000"/>
                </a:outerShdw>
              </a:effectLst>
            </a:endParaRPr>
          </a:p>
        </p:txBody>
      </p:sp>
      <p:sp>
        <p:nvSpPr>
          <p:cNvPr id="14339" name="Text Box 2"/>
          <p:cNvSpPr txBox="1">
            <a:spLocks noChangeArrowheads="1"/>
          </p:cNvSpPr>
          <p:nvPr/>
        </p:nvSpPr>
        <p:spPr bwMode="auto">
          <a:xfrm>
            <a:off x="457200" y="2349500"/>
            <a:ext cx="8229600" cy="4149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1pPr>
            <a:lvl2pPr marL="742950" indent="-28575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2pPr>
            <a:lvl3pPr marL="11430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3pPr>
            <a:lvl4pPr marL="16002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4pPr>
            <a:lvl5pPr marL="2057400" indent="-228600" eaLnBrk="0" hangingPunc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itchFamily="34" charset="0"/>
                <a:cs typeface="Arial" pitchFamily="34" charset="0"/>
              </a:defRPr>
            </a:lvl9pPr>
          </a:lstStyle>
          <a:p>
            <a:pPr algn="just" eaLnBrk="1" hangingPunct="1">
              <a:spcBef>
                <a:spcPts val="800"/>
              </a:spcBef>
            </a:pPr>
            <a:r>
              <a:rPr lang="it-IT" altLang="it-IT" sz="2400">
                <a:solidFill>
                  <a:srgbClr val="000000"/>
                </a:solidFill>
                <a:latin typeface="Baskerville Old Face" pitchFamily="18" charset="0"/>
                <a:ea typeface="Microsoft YaHei" pitchFamily="34" charset="-122"/>
              </a:rPr>
              <a:t>Nel monitorio valgono le medesime regole generali:</a:t>
            </a:r>
          </a:p>
          <a:p>
            <a:pPr algn="just" eaLnBrk="1" hangingPunct="1">
              <a:spcBef>
                <a:spcPts val="800"/>
              </a:spcBef>
            </a:pPr>
            <a:r>
              <a:rPr lang="it-IT" altLang="it-IT" sz="2400">
                <a:solidFill>
                  <a:srgbClr val="000000"/>
                </a:solidFill>
                <a:latin typeface="Baskerville Old Face" pitchFamily="18" charset="0"/>
                <a:ea typeface="Microsoft YaHei" pitchFamily="34" charset="-122"/>
              </a:rPr>
              <a:t>Il ricorrente (attore sostanziale) dovrà assolvere, in primo luogo, gli oneri di puntuale allegazione e, in secondo luogo, dovrà provvedere a supportare la domanda giudiziale con prove documentali sufficienti. </a:t>
            </a:r>
            <a:r>
              <a:rPr lang="it-IT" altLang="it-IT" sz="2400" u="sng">
                <a:solidFill>
                  <a:srgbClr val="000000"/>
                </a:solidFill>
                <a:latin typeface="Baskerville Old Face" pitchFamily="18" charset="0"/>
                <a:ea typeface="Microsoft YaHei" pitchFamily="34" charset="-122"/>
              </a:rPr>
              <a:t>Peculiarità è che qui la prova di riferimento è sempre </a:t>
            </a:r>
            <a:r>
              <a:rPr lang="it-IT" altLang="it-IT" sz="2400" b="1" i="1" u="sng">
                <a:solidFill>
                  <a:srgbClr val="000000"/>
                </a:solidFill>
                <a:latin typeface="Baskerville Old Face" pitchFamily="18" charset="0"/>
                <a:ea typeface="Microsoft YaHei" pitchFamily="34" charset="-122"/>
              </a:rPr>
              <a:t>precostituita</a:t>
            </a:r>
            <a:r>
              <a:rPr lang="it-IT" altLang="it-IT" sz="2400">
                <a:solidFill>
                  <a:srgbClr val="000000"/>
                </a:solidFill>
                <a:latin typeface="Baskerville Old Face" pitchFamily="18" charset="0"/>
                <a:ea typeface="Microsoft YaHei" pitchFamily="34" charset="-122"/>
              </a:rPr>
              <a:t> – ciò chiaramente bilancia il 'contraddittorio differito' -; e deve fare riferimento a credito certo, liquido ed esigibile.</a:t>
            </a:r>
          </a:p>
        </p:txBody>
      </p:sp>
    </p:spTree>
    <p:extLst>
      <p:ext uri="{BB962C8B-B14F-4D97-AF65-F5344CB8AC3E}">
        <p14:creationId xmlns:p14="http://schemas.microsoft.com/office/powerpoint/2010/main" val="14900218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4285</Words>
  <Application>Microsoft Office PowerPoint</Application>
  <PresentationFormat>Presentazione su schermo (4:3)</PresentationFormat>
  <Paragraphs>127</Paragraphs>
  <Slides>44</Slides>
  <Notes>7</Notes>
  <HiddenSlides>0</HiddenSlides>
  <MMClips>0</MMClips>
  <ScaleCrop>false</ScaleCrop>
  <HeadingPairs>
    <vt:vector size="4" baseType="variant">
      <vt:variant>
        <vt:lpstr>Tema</vt:lpstr>
      </vt:variant>
      <vt:variant>
        <vt:i4>1</vt:i4>
      </vt:variant>
      <vt:variant>
        <vt:lpstr>Titoli diapositive</vt:lpstr>
      </vt:variant>
      <vt:variant>
        <vt:i4>44</vt:i4>
      </vt:variant>
    </vt:vector>
  </HeadingPairs>
  <TitlesOfParts>
    <vt:vector size="45" baseType="lpstr">
      <vt:lpstr>Tema di Office</vt:lpstr>
      <vt:lpstr>Trapani    17 novembre 2017 </vt:lpstr>
      <vt:lpstr>Onere di allegazione</vt:lpstr>
      <vt:lpstr>Onere di allegazione</vt:lpstr>
      <vt:lpstr>Onere di allegazione</vt:lpstr>
      <vt:lpstr>Presentazione standard di PowerPoint</vt:lpstr>
      <vt:lpstr>Presentazione standard di PowerPoint</vt:lpstr>
      <vt:lpstr>Presentazione standard di PowerPoint</vt:lpstr>
      <vt:lpstr> Ripartizione dell’onere probatorio </vt:lpstr>
      <vt:lpstr>Presentazione standard di PowerPoint</vt:lpstr>
      <vt:lpstr>Azione di accertamento negativo  e/o di ripetizione di indebito</vt:lpstr>
      <vt:lpstr>Azione di accertamento negativo  e/o di ripetizione di indebito</vt:lpstr>
      <vt:lpstr>Specifico onere probatorio nelle cause bancarie</vt:lpstr>
      <vt:lpstr>Domanda Riconvenzionale</vt:lpstr>
      <vt:lpstr>Cassazione (Sez. 1^ Civ. n. 9201/2015) </vt:lpstr>
      <vt:lpstr>Cassazione (Sez. 1^ Civ. n. 9201/2015) </vt:lpstr>
      <vt:lpstr> Mezzi di prova ex art. 210 c.p.c.  e rapporti con l’art. 119 T.U.B. </vt:lpstr>
      <vt:lpstr> Mezzi di prova ex art. 210 c.p.c.  e rapporti con l’art. 119 T.U.B. </vt:lpstr>
      <vt:lpstr>Presentazione standard di PowerPoint</vt:lpstr>
      <vt:lpstr> Mezzi di prova ex art. 210 c.p.c.  e rapporti con l’art. 119 T.U.B. </vt:lpstr>
      <vt:lpstr>Mezzi di prova ex art. 210 c.p.c.  e rapporti con l’art. 119 T.U.B. </vt:lpstr>
      <vt:lpstr>Disconoscimento:</vt:lpstr>
      <vt:lpstr>Osservatorio sulla Giustizia civile del distretto di Palermo</vt:lpstr>
      <vt:lpstr>Osservatorio sulla Giustizia civile</vt:lpstr>
      <vt:lpstr>Osservatorio sulla Giustizia civile</vt:lpstr>
      <vt:lpstr> Oneri probatori nel giudizio di opposizione a decreto ingiuntivo </vt:lpstr>
      <vt:lpstr>Opposizione a decreto ingiuntivo</vt:lpstr>
      <vt:lpstr>Opposizione a decreto ingiuntivo</vt:lpstr>
      <vt:lpstr>Opposizione a decreto ingiuntivo</vt:lpstr>
      <vt:lpstr>Presentazione standard di PowerPoint</vt:lpstr>
      <vt:lpstr>Cass. civ. n. 23974/2010</vt:lpstr>
      <vt:lpstr> Quale saldo applicare ai fini del ricalcolo? – Oneri probatori </vt:lpstr>
      <vt:lpstr> Quale saldo applicare  ai fini del ricalcolo?  </vt:lpstr>
      <vt:lpstr>Quale saldo applicare  ai fini del ricalcolo?</vt:lpstr>
      <vt:lpstr>Quale saldo applicare  ai fini del ricalcolo?</vt:lpstr>
      <vt:lpstr>Quale saldo applicare  ai fini del ricalcolo?</vt:lpstr>
      <vt:lpstr> Cassazione (Sez. 1^ Civ. n. 9201/2015)  </vt:lpstr>
      <vt:lpstr>Cassazione (Sez. 1^ Civ. n. 500/2017)  </vt:lpstr>
      <vt:lpstr>Eccezione di prescrizione</vt:lpstr>
      <vt:lpstr>Primi commenti su Cassaz 20933/2017:</vt:lpstr>
      <vt:lpstr>La CTU contabile</vt:lpstr>
      <vt:lpstr>La CTU contabile</vt:lpstr>
      <vt:lpstr>La CTU contabile</vt:lpstr>
      <vt:lpstr>La CTU contabile</vt:lpstr>
      <vt:lpstr>La CTU contabile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Trapani    17 novembre 2017 </dc:title>
  <dc:creator>gdg</dc:creator>
  <cp:lastModifiedBy>gdg</cp:lastModifiedBy>
  <cp:revision>3</cp:revision>
  <dcterms:created xsi:type="dcterms:W3CDTF">2017-11-16T17:00:46Z</dcterms:created>
  <dcterms:modified xsi:type="dcterms:W3CDTF">2017-11-16T17:06:58Z</dcterms:modified>
</cp:coreProperties>
</file>